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72" r:id="rId13"/>
    <p:sldId id="273" r:id="rId14"/>
    <p:sldId id="267" r:id="rId15"/>
    <p:sldId id="268" r:id="rId16"/>
    <p:sldId id="274" r:id="rId17"/>
    <p:sldId id="269" r:id="rId18"/>
    <p:sldId id="270" r:id="rId19"/>
    <p:sldId id="271"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92"/>
    <p:restoredTop sz="94640"/>
  </p:normalViewPr>
  <p:slideViewPr>
    <p:cSldViewPr snapToGrid="0" snapToObjects="1">
      <p:cViewPr>
        <p:scale>
          <a:sx n="94" d="100"/>
          <a:sy n="94" d="100"/>
        </p:scale>
        <p:origin x="696" y="3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11/3/20</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11/3/20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11/3/20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11/3/20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11/3/20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11/3/20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11/3/20</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11/3/20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11/3/20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11/3/20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11/3/20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11/3/20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11/3/20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11/3/20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11/3/20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11/3/20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Drag picture to placeholder or click icon to add</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11/3/20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11/3/20</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s>
</file>

<file path=ppt/slides/_rels/slide17.xml.rels><?xml version="1.0" encoding="UTF-8" standalone="yes"?>
<Relationships xmlns="http://schemas.openxmlformats.org/package/2006/relationships"><Relationship Id="rId3" Type="http://schemas.openxmlformats.org/officeDocument/2006/relationships/image" Target="../media/image19.tiff"/><Relationship Id="rId4" Type="http://schemas.openxmlformats.org/officeDocument/2006/relationships/image" Target="../media/image20.tiff"/><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png"/><Relationship Id="rId5"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 Id="rId3" Type="http://schemas.openxmlformats.org/officeDocument/2006/relationships/image" Target="../media/image8.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TRADITIONAL MEDIA</a:t>
            </a:r>
            <a:endParaRPr lang="en-US" dirty="0"/>
          </a:p>
        </p:txBody>
      </p:sp>
      <p:sp>
        <p:nvSpPr>
          <p:cNvPr id="3" name="Subtitle 2"/>
          <p:cNvSpPr>
            <a:spLocks noGrp="1"/>
          </p:cNvSpPr>
          <p:nvPr>
            <p:ph type="subTitle" idx="1"/>
          </p:nvPr>
        </p:nvSpPr>
        <p:spPr>
          <a:xfrm>
            <a:off x="1154955" y="4762156"/>
            <a:ext cx="8825658" cy="861420"/>
          </a:xfrm>
        </p:spPr>
        <p:txBody>
          <a:bodyPr/>
          <a:lstStyle/>
          <a:p>
            <a:r>
              <a:rPr lang="en-US" dirty="0" smtClean="0"/>
              <a:t>Making the best out of traditional media</a:t>
            </a:r>
            <a:endParaRPr lang="en-US" dirty="0"/>
          </a:p>
        </p:txBody>
      </p:sp>
      <p:sp>
        <p:nvSpPr>
          <p:cNvPr id="5" name="TextBox 4"/>
          <p:cNvSpPr txBox="1"/>
          <p:nvPr/>
        </p:nvSpPr>
        <p:spPr>
          <a:xfrm>
            <a:off x="10139082" y="5300157"/>
            <a:ext cx="2944906" cy="369332"/>
          </a:xfrm>
          <a:prstGeom prst="rect">
            <a:avLst/>
          </a:prstGeom>
          <a:noFill/>
        </p:spPr>
        <p:txBody>
          <a:bodyPr wrap="square" rtlCol="0">
            <a:spAutoFit/>
          </a:bodyPr>
          <a:lstStyle/>
          <a:p>
            <a:r>
              <a:rPr lang="en-US">
                <a:solidFill>
                  <a:schemeClr val="accent1">
                    <a:lumMod val="60000"/>
                    <a:lumOff val="40000"/>
                  </a:schemeClr>
                </a:solidFill>
              </a:rPr>
              <a:t>T</a:t>
            </a:r>
            <a:r>
              <a:rPr lang="en-US" smtClean="0">
                <a:solidFill>
                  <a:schemeClr val="accent1">
                    <a:lumMod val="60000"/>
                    <a:lumOff val="40000"/>
                  </a:schemeClr>
                </a:solidFill>
              </a:rPr>
              <a:t>he Scribe</a:t>
            </a:r>
            <a:endParaRPr lang="en-US"/>
          </a:p>
        </p:txBody>
      </p:sp>
      <p:sp>
        <p:nvSpPr>
          <p:cNvPr id="7" name="TextBox 6"/>
          <p:cNvSpPr txBox="1"/>
          <p:nvPr/>
        </p:nvSpPr>
        <p:spPr>
          <a:xfrm>
            <a:off x="8834718" y="5700177"/>
            <a:ext cx="3095719" cy="369332"/>
          </a:xfrm>
          <a:prstGeom prst="rect">
            <a:avLst/>
          </a:prstGeom>
          <a:noFill/>
        </p:spPr>
        <p:txBody>
          <a:bodyPr wrap="square" rtlCol="0">
            <a:spAutoFit/>
          </a:bodyPr>
          <a:lstStyle/>
          <a:p>
            <a:r>
              <a:rPr lang="en-US" smtClean="0">
                <a:solidFill>
                  <a:srgbClr val="00B0F0"/>
                </a:solidFill>
              </a:rPr>
              <a:t>Bhimanto@thescribe.id</a:t>
            </a:r>
            <a:endParaRPr lang="en-US" dirty="0">
              <a:solidFill>
                <a:srgbClr val="00B0F0"/>
              </a:solidFill>
            </a:endParaRPr>
          </a:p>
        </p:txBody>
      </p:sp>
      <p:sp>
        <p:nvSpPr>
          <p:cNvPr id="9" name="TextBox 8"/>
          <p:cNvSpPr txBox="1"/>
          <p:nvPr/>
        </p:nvSpPr>
        <p:spPr>
          <a:xfrm>
            <a:off x="1154955" y="5249657"/>
            <a:ext cx="6864823" cy="369332"/>
          </a:xfrm>
          <a:prstGeom prst="rect">
            <a:avLst/>
          </a:prstGeom>
          <a:noFill/>
        </p:spPr>
        <p:txBody>
          <a:bodyPr wrap="square" rtlCol="0">
            <a:spAutoFit/>
          </a:bodyPr>
          <a:lstStyle/>
          <a:p>
            <a:r>
              <a:rPr lang="en-US" dirty="0" err="1" smtClean="0">
                <a:solidFill>
                  <a:schemeClr val="accent1">
                    <a:lumMod val="40000"/>
                    <a:lumOff val="60000"/>
                  </a:schemeClr>
                </a:solidFill>
              </a:rPr>
              <a:t>Bhimanto</a:t>
            </a:r>
            <a:r>
              <a:rPr lang="en-US" dirty="0" smtClean="0">
                <a:solidFill>
                  <a:schemeClr val="accent1">
                    <a:lumMod val="40000"/>
                    <a:lumOff val="60000"/>
                  </a:schemeClr>
                </a:solidFill>
              </a:rPr>
              <a:t> </a:t>
            </a:r>
            <a:r>
              <a:rPr lang="en-US" dirty="0" err="1" smtClean="0">
                <a:solidFill>
                  <a:schemeClr val="accent1">
                    <a:lumMod val="40000"/>
                    <a:lumOff val="60000"/>
                  </a:schemeClr>
                </a:solidFill>
              </a:rPr>
              <a:t>Suwastoyo</a:t>
            </a:r>
            <a:endParaRPr lang="en-US" dirty="0">
              <a:solidFill>
                <a:schemeClr val="accent1">
                  <a:lumMod val="40000"/>
                  <a:lumOff val="60000"/>
                </a:schemeClr>
              </a:solidFill>
            </a:endParaRPr>
          </a:p>
        </p:txBody>
      </p:sp>
    </p:spTree>
    <p:extLst>
      <p:ext uri="{BB962C8B-B14F-4D97-AF65-F5344CB8AC3E}">
        <p14:creationId xmlns:p14="http://schemas.microsoft.com/office/powerpoint/2010/main" val="1502684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2772" y="918250"/>
            <a:ext cx="8761413" cy="706964"/>
          </a:xfrm>
        </p:spPr>
        <p:txBody>
          <a:bodyPr/>
          <a:lstStyle/>
          <a:p>
            <a:r>
              <a:rPr lang="en-US" dirty="0" smtClean="0"/>
              <a:t>WHICH MEDIA TO USE?</a:t>
            </a:r>
            <a:endParaRPr lang="en-US" dirty="0"/>
          </a:p>
        </p:txBody>
      </p:sp>
      <p:sp>
        <p:nvSpPr>
          <p:cNvPr id="3" name="Content Placeholder 2"/>
          <p:cNvSpPr>
            <a:spLocks noGrp="1"/>
          </p:cNvSpPr>
          <p:nvPr>
            <p:ph idx="1"/>
          </p:nvPr>
        </p:nvSpPr>
        <p:spPr>
          <a:xfrm>
            <a:off x="1154955" y="2603500"/>
            <a:ext cx="5804646" cy="1866900"/>
          </a:xfrm>
        </p:spPr>
        <p:txBody>
          <a:bodyPr/>
          <a:lstStyle/>
          <a:p>
            <a:r>
              <a:rPr lang="en-US" dirty="0"/>
              <a:t>Picking the right media</a:t>
            </a:r>
          </a:p>
          <a:p>
            <a:r>
              <a:rPr lang="en-US" dirty="0"/>
              <a:t>Determine the target audience</a:t>
            </a:r>
          </a:p>
          <a:p>
            <a:r>
              <a:rPr lang="en-US" dirty="0"/>
              <a:t>C</a:t>
            </a:r>
            <a:r>
              <a:rPr lang="en-US" dirty="0" smtClean="0"/>
              <a:t>hoice </a:t>
            </a:r>
            <a:r>
              <a:rPr lang="en-US" dirty="0"/>
              <a:t>affect how the message is packaged</a:t>
            </a:r>
          </a:p>
          <a:p>
            <a:r>
              <a:rPr lang="en-US" dirty="0"/>
              <a:t>T</a:t>
            </a:r>
            <a:r>
              <a:rPr lang="en-US" dirty="0" smtClean="0"/>
              <a:t>he general trick [look at </a:t>
            </a:r>
            <a:r>
              <a:rPr lang="en-US" dirty="0"/>
              <a:t>wire </a:t>
            </a:r>
            <a:r>
              <a:rPr lang="en-US" dirty="0" smtClean="0"/>
              <a:t>service]</a:t>
            </a:r>
            <a:endParaRPr lang="en-US" dirty="0"/>
          </a:p>
        </p:txBody>
      </p:sp>
      <p:pic>
        <p:nvPicPr>
          <p:cNvPr id="4" name="Picture 3"/>
          <p:cNvPicPr>
            <a:picLocks noChangeAspect="1"/>
          </p:cNvPicPr>
          <p:nvPr/>
        </p:nvPicPr>
        <p:blipFill>
          <a:blip r:embed="rId2"/>
          <a:stretch>
            <a:fillRect/>
          </a:stretch>
        </p:blipFill>
        <p:spPr>
          <a:xfrm>
            <a:off x="6959601" y="2603500"/>
            <a:ext cx="3945467" cy="3945467"/>
          </a:xfrm>
          <a:prstGeom prst="rect">
            <a:avLst/>
          </a:prstGeom>
        </p:spPr>
      </p:pic>
      <p:sp>
        <p:nvSpPr>
          <p:cNvPr id="5" name="TextBox 4"/>
          <p:cNvSpPr txBox="1"/>
          <p:nvPr/>
        </p:nvSpPr>
        <p:spPr>
          <a:xfrm>
            <a:off x="10762735" y="593124"/>
            <a:ext cx="441146" cy="369332"/>
          </a:xfrm>
          <a:prstGeom prst="rect">
            <a:avLst/>
          </a:prstGeom>
          <a:noFill/>
        </p:spPr>
        <p:txBody>
          <a:bodyPr wrap="none" rtlCol="0">
            <a:spAutoFit/>
          </a:bodyPr>
          <a:lstStyle/>
          <a:p>
            <a:r>
              <a:rPr lang="en-US" dirty="0" smtClean="0"/>
              <a:t>10</a:t>
            </a:r>
            <a:endParaRPr lang="en-US" dirty="0"/>
          </a:p>
        </p:txBody>
      </p:sp>
    </p:spTree>
    <p:extLst>
      <p:ext uri="{BB962C8B-B14F-4D97-AF65-F5344CB8AC3E}">
        <p14:creationId xmlns:p14="http://schemas.microsoft.com/office/powerpoint/2010/main" val="1384359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ATTRACTIVE TO TRADITIONAL MEDIA?</a:t>
            </a:r>
            <a:endParaRPr lang="en-US" dirty="0"/>
          </a:p>
        </p:txBody>
      </p:sp>
      <p:sp>
        <p:nvSpPr>
          <p:cNvPr id="3" name="Content Placeholder 2"/>
          <p:cNvSpPr>
            <a:spLocks noGrp="1"/>
          </p:cNvSpPr>
          <p:nvPr>
            <p:ph idx="1"/>
          </p:nvPr>
        </p:nvSpPr>
        <p:spPr>
          <a:xfrm>
            <a:off x="7521887" y="4296833"/>
            <a:ext cx="4348379" cy="1799167"/>
          </a:xfrm>
        </p:spPr>
        <p:txBody>
          <a:bodyPr/>
          <a:lstStyle/>
          <a:p>
            <a:r>
              <a:rPr lang="en-US" dirty="0"/>
              <a:t>Compact, simple and  </a:t>
            </a:r>
            <a:r>
              <a:rPr lang="en-US" dirty="0" smtClean="0"/>
              <a:t>relatable</a:t>
            </a:r>
            <a:r>
              <a:rPr lang="en-US" dirty="0"/>
              <a:t>.</a:t>
            </a:r>
          </a:p>
          <a:p>
            <a:r>
              <a:rPr lang="en-US" dirty="0"/>
              <a:t>story line</a:t>
            </a:r>
          </a:p>
          <a:p>
            <a:r>
              <a:rPr lang="en-US" dirty="0"/>
              <a:t>supporting quotes</a:t>
            </a:r>
          </a:p>
          <a:p>
            <a:r>
              <a:rPr lang="en-US" dirty="0"/>
              <a:t>supporting data</a:t>
            </a:r>
          </a:p>
          <a:p>
            <a:endParaRPr lang="en-US" dirty="0"/>
          </a:p>
        </p:txBody>
      </p:sp>
      <p:pic>
        <p:nvPicPr>
          <p:cNvPr id="4" name="Picture 3"/>
          <p:cNvPicPr>
            <a:picLocks noChangeAspect="1"/>
          </p:cNvPicPr>
          <p:nvPr/>
        </p:nvPicPr>
        <p:blipFill>
          <a:blip r:embed="rId2"/>
          <a:stretch>
            <a:fillRect/>
          </a:stretch>
        </p:blipFill>
        <p:spPr>
          <a:xfrm>
            <a:off x="507999" y="2501422"/>
            <a:ext cx="6231467" cy="4146759"/>
          </a:xfrm>
          <a:prstGeom prst="rect">
            <a:avLst/>
          </a:prstGeom>
        </p:spPr>
      </p:pic>
      <p:sp>
        <p:nvSpPr>
          <p:cNvPr id="5" name="TextBox 4"/>
          <p:cNvSpPr txBox="1"/>
          <p:nvPr/>
        </p:nvSpPr>
        <p:spPr>
          <a:xfrm>
            <a:off x="10799805" y="766119"/>
            <a:ext cx="441146" cy="369332"/>
          </a:xfrm>
          <a:prstGeom prst="rect">
            <a:avLst/>
          </a:prstGeom>
          <a:noFill/>
        </p:spPr>
        <p:txBody>
          <a:bodyPr wrap="none" rtlCol="0">
            <a:spAutoFit/>
          </a:bodyPr>
          <a:lstStyle/>
          <a:p>
            <a:r>
              <a:rPr lang="en-US" dirty="0" smtClean="0"/>
              <a:t>11</a:t>
            </a:r>
            <a:endParaRPr lang="en-US" dirty="0"/>
          </a:p>
        </p:txBody>
      </p:sp>
    </p:spTree>
    <p:extLst>
      <p:ext uri="{BB962C8B-B14F-4D97-AF65-F5344CB8AC3E}">
        <p14:creationId xmlns:p14="http://schemas.microsoft.com/office/powerpoint/2010/main" val="1343843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LEAD PARAGRAPH</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sz="3200" b="1" dirty="0" smtClean="0"/>
              <a:t>1. </a:t>
            </a:r>
            <a:r>
              <a:rPr lang="en-US" sz="3200" b="1" dirty="0"/>
              <a:t>The summary lead</a:t>
            </a:r>
          </a:p>
          <a:p>
            <a:pPr marL="0" indent="0">
              <a:buNone/>
            </a:pPr>
            <a:r>
              <a:rPr lang="en-US" dirty="0"/>
              <a:t/>
            </a:r>
            <a:br>
              <a:rPr lang="en-US" dirty="0"/>
            </a:br>
            <a:r>
              <a:rPr lang="en-US" b="1" dirty="0" smtClean="0"/>
              <a:t>Most </a:t>
            </a:r>
            <a:r>
              <a:rPr lang="en-US" b="1" dirty="0"/>
              <a:t>often found in straight news reports,  It clearly sums up the situation, giving the reader the most important facts first</a:t>
            </a:r>
            <a:r>
              <a:rPr lang="en-US" b="1" dirty="0" smtClean="0"/>
              <a:t>. </a:t>
            </a:r>
            <a:r>
              <a:rPr lang="en-US" b="1" dirty="0"/>
              <a:t> </a:t>
            </a:r>
          </a:p>
          <a:p>
            <a:pPr marL="0" indent="0">
              <a:buNone/>
            </a:pPr>
            <a:endParaRPr lang="en-US" dirty="0" smtClean="0"/>
          </a:p>
          <a:p>
            <a:pPr marL="0" indent="0">
              <a:buNone/>
            </a:pPr>
            <a:r>
              <a:rPr lang="en-US" dirty="0" smtClean="0"/>
              <a:t>"</a:t>
            </a:r>
            <a:r>
              <a:rPr lang="en-US" dirty="0"/>
              <a:t>Indonesia must anticipate that the negative campaign which has so far targeted  palm oil, one of its of top export earners, may later also spread to its other equally important commodities, a senior official said here Friday (18/9)."</a:t>
            </a:r>
          </a:p>
          <a:p>
            <a:pPr marL="0" indent="0">
              <a:buNone/>
            </a:pPr>
            <a:r>
              <a:rPr lang="en-US" dirty="0"/>
              <a:t/>
            </a:r>
            <a:br>
              <a:rPr lang="en-US" dirty="0"/>
            </a:br>
            <a:endParaRPr lang="en-US" dirty="0"/>
          </a:p>
          <a:p>
            <a:pPr marL="0" indent="0">
              <a:buNone/>
            </a:pPr>
            <a:r>
              <a:rPr lang="en-US" dirty="0"/>
              <a:t>“Member states of the Association of </a:t>
            </a:r>
            <a:r>
              <a:rPr lang="en-US" dirty="0" smtClean="0"/>
              <a:t>Southeast </a:t>
            </a:r>
            <a:r>
              <a:rPr lang="en-US" dirty="0"/>
              <a:t>Asian Nations (ASEAN)  need to increase </a:t>
            </a:r>
            <a:r>
              <a:rPr lang="en-US" dirty="0" err="1" smtClean="0"/>
              <a:t>itheir</a:t>
            </a:r>
            <a:r>
              <a:rPr lang="en-US" dirty="0" smtClean="0"/>
              <a:t> inter-regional </a:t>
            </a:r>
            <a:r>
              <a:rPr lang="en-US" dirty="0"/>
              <a:t>trade if they want to sustain growth amid declining demand for Southeast Asian exports in the West and Japan, a World Bank economist said in Jakarta on Tuesday.</a:t>
            </a:r>
          </a:p>
          <a:p>
            <a:r>
              <a:rPr lang="en-US" dirty="0"/>
              <a:t/>
            </a:r>
            <a:br>
              <a:rPr lang="en-US" dirty="0"/>
            </a:br>
            <a:endParaRPr lang="en-US" dirty="0"/>
          </a:p>
        </p:txBody>
      </p:sp>
      <p:sp>
        <p:nvSpPr>
          <p:cNvPr id="4" name="TextBox 3"/>
          <p:cNvSpPr txBox="1"/>
          <p:nvPr/>
        </p:nvSpPr>
        <p:spPr>
          <a:xfrm>
            <a:off x="10688595" y="667265"/>
            <a:ext cx="564713" cy="369332"/>
          </a:xfrm>
          <a:prstGeom prst="rect">
            <a:avLst/>
          </a:prstGeom>
          <a:noFill/>
        </p:spPr>
        <p:txBody>
          <a:bodyPr wrap="square" rtlCol="0">
            <a:spAutoFit/>
          </a:bodyPr>
          <a:lstStyle/>
          <a:p>
            <a:r>
              <a:rPr lang="en-US" smtClean="0"/>
              <a:t>12</a:t>
            </a:r>
            <a:endParaRPr lang="en-US"/>
          </a:p>
        </p:txBody>
      </p:sp>
    </p:spTree>
    <p:extLst>
      <p:ext uri="{BB962C8B-B14F-4D97-AF65-F5344CB8AC3E}">
        <p14:creationId xmlns:p14="http://schemas.microsoft.com/office/powerpoint/2010/main" val="872317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LEAD PARAGRAPH</a:t>
            </a:r>
            <a:endParaRPr lang="en-US" dirty="0"/>
          </a:p>
        </p:txBody>
      </p:sp>
      <p:sp>
        <p:nvSpPr>
          <p:cNvPr id="3" name="Content Placeholder 2"/>
          <p:cNvSpPr>
            <a:spLocks noGrp="1"/>
          </p:cNvSpPr>
          <p:nvPr>
            <p:ph idx="1"/>
          </p:nvPr>
        </p:nvSpPr>
        <p:spPr>
          <a:xfrm>
            <a:off x="1154954" y="2628213"/>
            <a:ext cx="8825659" cy="3416300"/>
          </a:xfrm>
        </p:spPr>
        <p:txBody>
          <a:bodyPr>
            <a:normAutofit fontScale="32500" lnSpcReduction="20000"/>
          </a:bodyPr>
          <a:lstStyle/>
          <a:p>
            <a:pPr marL="0" indent="0">
              <a:buNone/>
            </a:pPr>
            <a:r>
              <a:rPr lang="en-US" sz="4900" b="1" dirty="0" smtClean="0"/>
              <a:t>2.</a:t>
            </a:r>
            <a:r>
              <a:rPr lang="en-US" sz="4900" b="1" dirty="0"/>
              <a:t> A creative or descriptive lead</a:t>
            </a:r>
          </a:p>
          <a:p>
            <a:pPr marL="0" indent="0">
              <a:buNone/>
            </a:pPr>
            <a:r>
              <a:rPr lang="en-US" sz="4300" b="1" dirty="0" smtClean="0"/>
              <a:t>This </a:t>
            </a:r>
            <a:r>
              <a:rPr lang="en-US" sz="4300" b="1" dirty="0"/>
              <a:t>can be a scene description, or a funny a quirky fact, among other things. Better suited to feature stories and blog posts, these leads are designed to pique readers’ curiosity and draw them into the story. </a:t>
            </a:r>
            <a:r>
              <a:rPr lang="en-US" dirty="0"/>
              <a:t/>
            </a:r>
            <a:br>
              <a:rPr lang="en-US" dirty="0"/>
            </a:br>
            <a:endParaRPr lang="en-US" dirty="0" smtClean="0"/>
          </a:p>
          <a:p>
            <a:pPr marL="0" indent="0">
              <a:buNone/>
            </a:pPr>
            <a:r>
              <a:rPr lang="en-US" dirty="0" smtClean="0"/>
              <a:t>"</a:t>
            </a:r>
            <a:r>
              <a:rPr lang="en-US" sz="2800" dirty="0"/>
              <a:t>Hundreds of </a:t>
            </a:r>
            <a:r>
              <a:rPr lang="en-US" sz="2800" dirty="0" err="1"/>
              <a:t>traumatised</a:t>
            </a:r>
            <a:r>
              <a:rPr lang="en-US" sz="2800" dirty="0"/>
              <a:t> patients are crammed into every available space at the </a:t>
            </a:r>
            <a:r>
              <a:rPr lang="en-US" sz="2800" dirty="0" err="1"/>
              <a:t>Panti</a:t>
            </a:r>
            <a:r>
              <a:rPr lang="en-US" sz="2800" dirty="0"/>
              <a:t> </a:t>
            </a:r>
            <a:r>
              <a:rPr lang="en-US" sz="2800" dirty="0" err="1"/>
              <a:t>Rapih</a:t>
            </a:r>
            <a:r>
              <a:rPr lang="en-US" sz="2800" dirty="0"/>
              <a:t> Catholic hospital, and the parking lot has become a giant open-air waiting room.</a:t>
            </a:r>
          </a:p>
          <a:p>
            <a:pPr marL="0" indent="0">
              <a:buNone/>
            </a:pPr>
            <a:r>
              <a:rPr lang="en-US" sz="2800" dirty="0" err="1" smtClean="0"/>
              <a:t>Widiarti</a:t>
            </a:r>
            <a:r>
              <a:rPr lang="en-US" sz="2800" dirty="0"/>
              <a:t>, 26, waited alone on a narrow stretcher laid in front of the radiology room, her badly bruised face and arms peeking out from under the dirty cloth used to cover her. </a:t>
            </a:r>
            <a:r>
              <a:rPr lang="en-US" sz="2800" dirty="0" err="1"/>
              <a:t>Sastroutomo</a:t>
            </a:r>
            <a:r>
              <a:rPr lang="en-US" sz="2800" dirty="0"/>
              <a:t>, an elderly woman, lay on a mat on the floor. She could not speak as her face was swollen and her mouth black with dried blood. A card next to her head read, "Radiology needed".</a:t>
            </a:r>
          </a:p>
          <a:p>
            <a:pPr marL="0" indent="0">
              <a:buNone/>
            </a:pPr>
            <a:r>
              <a:rPr lang="en-US" sz="2800" dirty="0" smtClean="0"/>
              <a:t>One </a:t>
            </a:r>
            <a:r>
              <a:rPr lang="en-US" sz="2800" dirty="0"/>
              <a:t>nurse said staff at the hospital in the central Indonesian city of Yogyakarta were struggling even to register the hundreds of patients in need of help after Saturday's earthquake which killed over 3,300 people.”</a:t>
            </a:r>
          </a:p>
          <a:p>
            <a:pPr marL="0" indent="0">
              <a:buNone/>
            </a:pPr>
            <a:r>
              <a:rPr lang="en-US" sz="2800" dirty="0"/>
              <a:t/>
            </a:r>
            <a:br>
              <a:rPr lang="en-US" sz="2800" dirty="0"/>
            </a:br>
            <a:r>
              <a:rPr lang="en-US" sz="2800" dirty="0" smtClean="0"/>
              <a:t>" </a:t>
            </a:r>
            <a:r>
              <a:rPr lang="en-US" sz="2800" dirty="0"/>
              <a:t>Sixty-year-old La </a:t>
            </a:r>
            <a:r>
              <a:rPr lang="en-US" sz="2800" dirty="0" err="1"/>
              <a:t>Baire</a:t>
            </a:r>
            <a:r>
              <a:rPr lang="en-US" sz="2800" dirty="0"/>
              <a:t> can still clearly remembers the first time he began to fish for sharks in the waters near the Indonesian Australian sea border in 1982. It was during the golden days of shark hunting.</a:t>
            </a:r>
          </a:p>
          <a:p>
            <a:pPr marL="0" indent="0">
              <a:buNone/>
            </a:pPr>
            <a:r>
              <a:rPr lang="en-US" sz="2800" dirty="0"/>
              <a:t>Now,  not even two decades later, he would be lucky if his catch could cover the cost of his fishing sorties.”</a:t>
            </a:r>
          </a:p>
          <a:p>
            <a:pPr marL="0" indent="0">
              <a:buNone/>
            </a:pPr>
            <a:r>
              <a:rPr lang="en-US" sz="2800" dirty="0"/>
              <a:t/>
            </a:r>
            <a:br>
              <a:rPr lang="en-US" sz="2800" dirty="0"/>
            </a:br>
            <a:endParaRPr lang="en-US" sz="2800" dirty="0"/>
          </a:p>
        </p:txBody>
      </p:sp>
      <p:sp>
        <p:nvSpPr>
          <p:cNvPr id="4" name="TextBox 3"/>
          <p:cNvSpPr txBox="1"/>
          <p:nvPr/>
        </p:nvSpPr>
        <p:spPr>
          <a:xfrm>
            <a:off x="10577384" y="630195"/>
            <a:ext cx="638854" cy="369332"/>
          </a:xfrm>
          <a:prstGeom prst="rect">
            <a:avLst/>
          </a:prstGeom>
          <a:noFill/>
        </p:spPr>
        <p:txBody>
          <a:bodyPr wrap="square" rtlCol="0">
            <a:spAutoFit/>
          </a:bodyPr>
          <a:lstStyle/>
          <a:p>
            <a:r>
              <a:rPr lang="en-US" dirty="0" smtClean="0"/>
              <a:t>13</a:t>
            </a:r>
            <a:endParaRPr lang="en-US" dirty="0"/>
          </a:p>
        </p:txBody>
      </p:sp>
    </p:spTree>
    <p:extLst>
      <p:ext uri="{BB962C8B-B14F-4D97-AF65-F5344CB8AC3E}">
        <p14:creationId xmlns:p14="http://schemas.microsoft.com/office/powerpoint/2010/main" val="1008432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IMPORTANCE OF THE LEAD PARA</a:t>
            </a:r>
            <a:endParaRPr lang="en-US" dirty="0"/>
          </a:p>
        </p:txBody>
      </p:sp>
      <p:sp>
        <p:nvSpPr>
          <p:cNvPr id="3" name="Content Placeholder 2"/>
          <p:cNvSpPr>
            <a:spLocks noGrp="1"/>
          </p:cNvSpPr>
          <p:nvPr>
            <p:ph idx="1"/>
          </p:nvPr>
        </p:nvSpPr>
        <p:spPr>
          <a:xfrm>
            <a:off x="1154955" y="2603500"/>
            <a:ext cx="3264646" cy="3509433"/>
          </a:xfrm>
        </p:spPr>
        <p:txBody>
          <a:bodyPr/>
          <a:lstStyle/>
          <a:p>
            <a:r>
              <a:rPr lang="en-US" dirty="0"/>
              <a:t>It acts as the bait</a:t>
            </a:r>
          </a:p>
          <a:p>
            <a:r>
              <a:rPr lang="en-US" dirty="0"/>
              <a:t>Prevailing short attention span</a:t>
            </a:r>
          </a:p>
          <a:p>
            <a:r>
              <a:rPr lang="en-US" dirty="0"/>
              <a:t>Provides a general glimpse of the content</a:t>
            </a:r>
          </a:p>
          <a:p>
            <a:r>
              <a:rPr lang="en-US" dirty="0"/>
              <a:t>May be the only content read</a:t>
            </a:r>
          </a:p>
          <a:p>
            <a:endParaRPr lang="en-US" dirty="0"/>
          </a:p>
        </p:txBody>
      </p:sp>
      <p:pic>
        <p:nvPicPr>
          <p:cNvPr id="4" name="Picture 3"/>
          <p:cNvPicPr>
            <a:picLocks noChangeAspect="1"/>
          </p:cNvPicPr>
          <p:nvPr/>
        </p:nvPicPr>
        <p:blipFill>
          <a:blip r:embed="rId2"/>
          <a:stretch>
            <a:fillRect/>
          </a:stretch>
        </p:blipFill>
        <p:spPr>
          <a:xfrm>
            <a:off x="5452533" y="2352600"/>
            <a:ext cx="5714545" cy="4319133"/>
          </a:xfrm>
          <a:prstGeom prst="rect">
            <a:avLst/>
          </a:prstGeom>
        </p:spPr>
      </p:pic>
      <p:sp>
        <p:nvSpPr>
          <p:cNvPr id="6" name="TextBox 5"/>
          <p:cNvSpPr txBox="1"/>
          <p:nvPr/>
        </p:nvSpPr>
        <p:spPr>
          <a:xfrm>
            <a:off x="10569388" y="605118"/>
            <a:ext cx="708634" cy="369332"/>
          </a:xfrm>
          <a:prstGeom prst="rect">
            <a:avLst/>
          </a:prstGeom>
          <a:noFill/>
        </p:spPr>
        <p:txBody>
          <a:bodyPr wrap="square" rtlCol="0">
            <a:spAutoFit/>
          </a:bodyPr>
          <a:lstStyle/>
          <a:p>
            <a:r>
              <a:rPr lang="en-US" dirty="0" smtClean="0"/>
              <a:t>14</a:t>
            </a:r>
            <a:endParaRPr lang="en-US" dirty="0"/>
          </a:p>
        </p:txBody>
      </p:sp>
    </p:spTree>
    <p:extLst>
      <p:ext uri="{BB962C8B-B14F-4D97-AF65-F5344CB8AC3E}">
        <p14:creationId xmlns:p14="http://schemas.microsoft.com/office/powerpoint/2010/main" val="1750679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FASHIONING AN ATTRACTIVE LEAD PARA</a:t>
            </a:r>
            <a:endParaRPr lang="en-US" dirty="0"/>
          </a:p>
        </p:txBody>
      </p:sp>
      <p:sp>
        <p:nvSpPr>
          <p:cNvPr id="3" name="Content Placeholder 2"/>
          <p:cNvSpPr>
            <a:spLocks noGrp="1"/>
          </p:cNvSpPr>
          <p:nvPr>
            <p:ph idx="1"/>
          </p:nvPr>
        </p:nvSpPr>
        <p:spPr>
          <a:xfrm>
            <a:off x="5371354" y="2603500"/>
            <a:ext cx="5330513" cy="2815167"/>
          </a:xfrm>
        </p:spPr>
        <p:txBody>
          <a:bodyPr>
            <a:normAutofit/>
          </a:bodyPr>
          <a:lstStyle/>
          <a:p>
            <a:r>
              <a:rPr lang="en-US" dirty="0"/>
              <a:t>The principles - compact, simple, </a:t>
            </a:r>
            <a:r>
              <a:rPr lang="en-US" dirty="0" smtClean="0"/>
              <a:t>relatable</a:t>
            </a:r>
            <a:endParaRPr lang="en-US" dirty="0"/>
          </a:p>
          <a:p>
            <a:r>
              <a:rPr lang="en-US" dirty="0"/>
              <a:t>Simplicity (choice of words)</a:t>
            </a:r>
          </a:p>
          <a:p>
            <a:r>
              <a:rPr lang="en-US" dirty="0" smtClean="0"/>
              <a:t>Compactness </a:t>
            </a:r>
            <a:r>
              <a:rPr lang="en-US" dirty="0"/>
              <a:t>(length</a:t>
            </a:r>
            <a:r>
              <a:rPr lang="en-US" dirty="0" smtClean="0"/>
              <a:t>)</a:t>
            </a:r>
          </a:p>
          <a:p>
            <a:r>
              <a:rPr lang="en-US" dirty="0" smtClean="0"/>
              <a:t> </a:t>
            </a:r>
            <a:r>
              <a:rPr lang="en-US" dirty="0" smtClean="0"/>
              <a:t>Relatability </a:t>
            </a:r>
            <a:r>
              <a:rPr lang="en-US" dirty="0"/>
              <a:t>(human face)</a:t>
            </a:r>
          </a:p>
          <a:p>
            <a:r>
              <a:rPr lang="en-US" dirty="0" smtClean="0"/>
              <a:t>Picking </a:t>
            </a:r>
            <a:r>
              <a:rPr lang="en-US" dirty="0"/>
              <a:t>the angle (</a:t>
            </a:r>
            <a:r>
              <a:rPr lang="en-US" dirty="0" err="1"/>
              <a:t>softsell</a:t>
            </a:r>
            <a:r>
              <a:rPr lang="en-US" dirty="0"/>
              <a:t> </a:t>
            </a:r>
            <a:r>
              <a:rPr lang="en-US" dirty="0" smtClean="0"/>
              <a:t>vs </a:t>
            </a:r>
            <a:r>
              <a:rPr lang="en-US" dirty="0" err="1" smtClean="0"/>
              <a:t>hardsell</a:t>
            </a:r>
            <a:r>
              <a:rPr lang="en-US" dirty="0" smtClean="0"/>
              <a:t>)</a:t>
            </a:r>
          </a:p>
          <a:p>
            <a:r>
              <a:rPr lang="en-US" dirty="0" smtClean="0"/>
              <a:t>Accuracy</a:t>
            </a:r>
            <a:endParaRPr lang="en-US" dirty="0"/>
          </a:p>
        </p:txBody>
      </p:sp>
      <p:pic>
        <p:nvPicPr>
          <p:cNvPr id="4" name="Picture 3"/>
          <p:cNvPicPr>
            <a:picLocks noChangeAspect="1"/>
          </p:cNvPicPr>
          <p:nvPr/>
        </p:nvPicPr>
        <p:blipFill>
          <a:blip r:embed="rId2"/>
          <a:stretch>
            <a:fillRect/>
          </a:stretch>
        </p:blipFill>
        <p:spPr>
          <a:xfrm>
            <a:off x="691404" y="2411758"/>
            <a:ext cx="4303929" cy="4284800"/>
          </a:xfrm>
          <a:prstGeom prst="rect">
            <a:avLst/>
          </a:prstGeom>
        </p:spPr>
      </p:pic>
      <p:sp>
        <p:nvSpPr>
          <p:cNvPr id="5" name="TextBox 4"/>
          <p:cNvSpPr txBox="1"/>
          <p:nvPr/>
        </p:nvSpPr>
        <p:spPr>
          <a:xfrm>
            <a:off x="10582835" y="564776"/>
            <a:ext cx="441146" cy="369332"/>
          </a:xfrm>
          <a:prstGeom prst="rect">
            <a:avLst/>
          </a:prstGeom>
          <a:noFill/>
        </p:spPr>
        <p:txBody>
          <a:bodyPr wrap="none" rtlCol="0">
            <a:spAutoFit/>
          </a:bodyPr>
          <a:lstStyle/>
          <a:p>
            <a:r>
              <a:rPr lang="en-US" dirty="0" smtClean="0"/>
              <a:t>15</a:t>
            </a:r>
            <a:endParaRPr lang="en-US" dirty="0"/>
          </a:p>
        </p:txBody>
      </p:sp>
    </p:spTree>
    <p:extLst>
      <p:ext uri="{BB962C8B-B14F-4D97-AF65-F5344CB8AC3E}">
        <p14:creationId xmlns:p14="http://schemas.microsoft.com/office/powerpoint/2010/main" val="1330909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DON’Ts</a:t>
            </a:r>
            <a:endParaRPr lang="en-US" dirty="0"/>
          </a:p>
        </p:txBody>
      </p:sp>
      <p:sp>
        <p:nvSpPr>
          <p:cNvPr id="3" name="Content Placeholder 2"/>
          <p:cNvSpPr>
            <a:spLocks noGrp="1"/>
          </p:cNvSpPr>
          <p:nvPr>
            <p:ph idx="1"/>
          </p:nvPr>
        </p:nvSpPr>
        <p:spPr>
          <a:xfrm>
            <a:off x="1154955" y="2603500"/>
            <a:ext cx="4223870" cy="3416300"/>
          </a:xfrm>
        </p:spPr>
        <p:txBody>
          <a:bodyPr/>
          <a:lstStyle/>
          <a:p>
            <a:r>
              <a:rPr lang="en-US" sz="2400" b="1" dirty="0"/>
              <a:t>Don’t make your readers work too hard.</a:t>
            </a:r>
          </a:p>
          <a:p>
            <a:r>
              <a:rPr lang="en-US" sz="2400" b="1" dirty="0"/>
              <a:t>Don’t try to include too much.</a:t>
            </a:r>
          </a:p>
          <a:p>
            <a:r>
              <a:rPr lang="en-US" sz="2400" b="1" dirty="0"/>
              <a:t>Don’t be </a:t>
            </a:r>
            <a:r>
              <a:rPr lang="en-US" sz="2400" b="1" dirty="0" err="1"/>
              <a:t>cliche</a:t>
            </a:r>
            <a:r>
              <a:rPr lang="en-US" sz="2400" b="1" dirty="0"/>
              <a:t>.</a:t>
            </a:r>
          </a:p>
          <a:p>
            <a:r>
              <a:rPr lang="en-US" sz="2400" b="1" dirty="0"/>
              <a:t>Don’t have any errors.</a:t>
            </a:r>
          </a:p>
          <a:p>
            <a:r>
              <a:rPr lang="en-US" sz="2400" b="1" dirty="0"/>
              <a:t>Don’t state the obvious</a:t>
            </a:r>
            <a:r>
              <a:rPr lang="en-US" sz="2400" dirty="0"/>
              <a:t>.</a:t>
            </a:r>
          </a:p>
          <a:p>
            <a:endParaRPr lang="en-US" dirty="0"/>
          </a:p>
        </p:txBody>
      </p:sp>
      <p:sp>
        <p:nvSpPr>
          <p:cNvPr id="4" name="TextBox 3"/>
          <p:cNvSpPr txBox="1"/>
          <p:nvPr/>
        </p:nvSpPr>
        <p:spPr>
          <a:xfrm>
            <a:off x="10636624" y="739588"/>
            <a:ext cx="441146" cy="369332"/>
          </a:xfrm>
          <a:prstGeom prst="rect">
            <a:avLst/>
          </a:prstGeom>
          <a:noFill/>
        </p:spPr>
        <p:txBody>
          <a:bodyPr wrap="none" rtlCol="0">
            <a:spAutoFit/>
          </a:bodyPr>
          <a:lstStyle/>
          <a:p>
            <a:r>
              <a:rPr lang="en-US" dirty="0" smtClean="0"/>
              <a:t>16</a:t>
            </a:r>
            <a:endParaRPr lang="en-US" dirty="0"/>
          </a:p>
        </p:txBody>
      </p:sp>
      <p:pic>
        <p:nvPicPr>
          <p:cNvPr id="5" name="Picture 4"/>
          <p:cNvPicPr>
            <a:picLocks noChangeAspect="1"/>
          </p:cNvPicPr>
          <p:nvPr/>
        </p:nvPicPr>
        <p:blipFill>
          <a:blip r:embed="rId2"/>
          <a:stretch>
            <a:fillRect/>
          </a:stretch>
        </p:blipFill>
        <p:spPr>
          <a:xfrm>
            <a:off x="6872567" y="2420470"/>
            <a:ext cx="3881718" cy="3881718"/>
          </a:xfrm>
          <a:prstGeom prst="rect">
            <a:avLst/>
          </a:prstGeom>
        </p:spPr>
      </p:pic>
    </p:spTree>
    <p:extLst>
      <p:ext uri="{BB962C8B-B14F-4D97-AF65-F5344CB8AC3E}">
        <p14:creationId xmlns:p14="http://schemas.microsoft.com/office/powerpoint/2010/main" val="1205433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MEAT</a:t>
            </a:r>
            <a:endParaRPr lang="en-US" dirty="0"/>
          </a:p>
        </p:txBody>
      </p:sp>
      <p:sp>
        <p:nvSpPr>
          <p:cNvPr id="3" name="Content Placeholder 2"/>
          <p:cNvSpPr>
            <a:spLocks noGrp="1"/>
          </p:cNvSpPr>
          <p:nvPr>
            <p:ph idx="1"/>
          </p:nvPr>
        </p:nvSpPr>
        <p:spPr>
          <a:xfrm>
            <a:off x="511487" y="2620434"/>
            <a:ext cx="2925979" cy="1917699"/>
          </a:xfrm>
        </p:spPr>
        <p:txBody>
          <a:bodyPr/>
          <a:lstStyle/>
          <a:p>
            <a:r>
              <a:rPr lang="en-US" dirty="0" smtClean="0"/>
              <a:t>Quotes</a:t>
            </a:r>
            <a:endParaRPr lang="en-US" dirty="0"/>
          </a:p>
          <a:p>
            <a:r>
              <a:rPr lang="en-US" dirty="0"/>
              <a:t>Story line</a:t>
            </a:r>
          </a:p>
          <a:p>
            <a:r>
              <a:rPr lang="en-US" dirty="0"/>
              <a:t>Supporting data</a:t>
            </a:r>
          </a:p>
          <a:p>
            <a:r>
              <a:rPr lang="en-US" dirty="0"/>
              <a:t>Conclusion/summary</a:t>
            </a:r>
          </a:p>
          <a:p>
            <a:endParaRPr lang="en-US" dirty="0"/>
          </a:p>
          <a:p>
            <a:endParaRPr lang="en-US" dirty="0"/>
          </a:p>
        </p:txBody>
      </p:sp>
      <p:pic>
        <p:nvPicPr>
          <p:cNvPr id="4" name="Picture 3"/>
          <p:cNvPicPr>
            <a:picLocks noChangeAspect="1"/>
          </p:cNvPicPr>
          <p:nvPr/>
        </p:nvPicPr>
        <p:blipFill>
          <a:blip r:embed="rId2"/>
          <a:stretch>
            <a:fillRect/>
          </a:stretch>
        </p:blipFill>
        <p:spPr>
          <a:xfrm>
            <a:off x="7854951" y="2417233"/>
            <a:ext cx="3492500" cy="2324100"/>
          </a:xfrm>
          <a:prstGeom prst="rect">
            <a:avLst/>
          </a:prstGeom>
        </p:spPr>
      </p:pic>
      <p:pic>
        <p:nvPicPr>
          <p:cNvPr id="6" name="Picture 5"/>
          <p:cNvPicPr>
            <a:picLocks noChangeAspect="1"/>
          </p:cNvPicPr>
          <p:nvPr/>
        </p:nvPicPr>
        <p:blipFill>
          <a:blip r:embed="rId3"/>
          <a:stretch>
            <a:fillRect/>
          </a:stretch>
        </p:blipFill>
        <p:spPr>
          <a:xfrm>
            <a:off x="3437466" y="3133243"/>
            <a:ext cx="3523445" cy="2344692"/>
          </a:xfrm>
          <a:prstGeom prst="rect">
            <a:avLst/>
          </a:prstGeom>
        </p:spPr>
      </p:pic>
      <p:pic>
        <p:nvPicPr>
          <p:cNvPr id="7" name="Picture 6"/>
          <p:cNvPicPr>
            <a:picLocks noChangeAspect="1"/>
          </p:cNvPicPr>
          <p:nvPr/>
        </p:nvPicPr>
        <p:blipFill>
          <a:blip r:embed="rId4"/>
          <a:stretch>
            <a:fillRect/>
          </a:stretch>
        </p:blipFill>
        <p:spPr>
          <a:xfrm>
            <a:off x="6576266" y="3911600"/>
            <a:ext cx="3518681" cy="2555392"/>
          </a:xfrm>
          <a:prstGeom prst="rect">
            <a:avLst/>
          </a:prstGeom>
        </p:spPr>
      </p:pic>
      <p:sp>
        <p:nvSpPr>
          <p:cNvPr id="8" name="TextBox 7"/>
          <p:cNvSpPr txBox="1"/>
          <p:nvPr/>
        </p:nvSpPr>
        <p:spPr>
          <a:xfrm>
            <a:off x="10703859" y="658906"/>
            <a:ext cx="441146" cy="369332"/>
          </a:xfrm>
          <a:prstGeom prst="rect">
            <a:avLst/>
          </a:prstGeom>
          <a:noFill/>
        </p:spPr>
        <p:txBody>
          <a:bodyPr wrap="none" rtlCol="0">
            <a:spAutoFit/>
          </a:bodyPr>
          <a:lstStyle/>
          <a:p>
            <a:r>
              <a:rPr lang="en-US" dirty="0" smtClean="0"/>
              <a:t>17</a:t>
            </a:r>
            <a:endParaRPr lang="en-US" dirty="0"/>
          </a:p>
        </p:txBody>
      </p:sp>
    </p:spTree>
    <p:extLst>
      <p:ext uri="{BB962C8B-B14F-4D97-AF65-F5344CB8AC3E}">
        <p14:creationId xmlns:p14="http://schemas.microsoft.com/office/powerpoint/2010/main" val="754106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BEYOND THE CONTENT</a:t>
            </a:r>
            <a:endParaRPr lang="en-US" dirty="0"/>
          </a:p>
        </p:txBody>
      </p:sp>
      <p:sp>
        <p:nvSpPr>
          <p:cNvPr id="3" name="Content Placeholder 2"/>
          <p:cNvSpPr>
            <a:spLocks noGrp="1"/>
          </p:cNvSpPr>
          <p:nvPr>
            <p:ph idx="1"/>
          </p:nvPr>
        </p:nvSpPr>
        <p:spPr>
          <a:xfrm>
            <a:off x="1154954" y="2603500"/>
            <a:ext cx="6735979" cy="1037167"/>
          </a:xfrm>
        </p:spPr>
        <p:txBody>
          <a:bodyPr/>
          <a:lstStyle/>
          <a:p>
            <a:r>
              <a:rPr lang="en-US" dirty="0"/>
              <a:t>Communication is about interaction, </a:t>
            </a:r>
            <a:r>
              <a:rPr lang="en-US" dirty="0" smtClean="0"/>
              <a:t>relationship</a:t>
            </a:r>
            <a:endParaRPr lang="en-US" dirty="0"/>
          </a:p>
          <a:p>
            <a:r>
              <a:rPr lang="en-US" dirty="0" smtClean="0"/>
              <a:t>Boost the </a:t>
            </a:r>
            <a:r>
              <a:rPr lang="en-US" dirty="0"/>
              <a:t>chances of your press releases being used.</a:t>
            </a:r>
          </a:p>
          <a:p>
            <a:endParaRPr lang="en-US" dirty="0"/>
          </a:p>
        </p:txBody>
      </p:sp>
      <p:pic>
        <p:nvPicPr>
          <p:cNvPr id="5" name="Picture 4"/>
          <p:cNvPicPr>
            <a:picLocks noChangeAspect="1"/>
          </p:cNvPicPr>
          <p:nvPr/>
        </p:nvPicPr>
        <p:blipFill>
          <a:blip r:embed="rId2"/>
          <a:stretch>
            <a:fillRect/>
          </a:stretch>
        </p:blipFill>
        <p:spPr>
          <a:xfrm>
            <a:off x="2573868" y="3640667"/>
            <a:ext cx="7010400" cy="2324100"/>
          </a:xfrm>
          <a:prstGeom prst="rect">
            <a:avLst/>
          </a:prstGeom>
        </p:spPr>
      </p:pic>
      <p:sp>
        <p:nvSpPr>
          <p:cNvPr id="6" name="TextBox 5"/>
          <p:cNvSpPr txBox="1"/>
          <p:nvPr/>
        </p:nvSpPr>
        <p:spPr>
          <a:xfrm>
            <a:off x="10650071" y="672353"/>
            <a:ext cx="441146" cy="369332"/>
          </a:xfrm>
          <a:prstGeom prst="rect">
            <a:avLst/>
          </a:prstGeom>
          <a:noFill/>
        </p:spPr>
        <p:txBody>
          <a:bodyPr wrap="none" rtlCol="0">
            <a:spAutoFit/>
          </a:bodyPr>
          <a:lstStyle/>
          <a:p>
            <a:r>
              <a:rPr lang="en-US" dirty="0" smtClean="0"/>
              <a:t>18</a:t>
            </a:r>
            <a:endParaRPr lang="en-US" dirty="0"/>
          </a:p>
        </p:txBody>
      </p:sp>
    </p:spTree>
    <p:extLst>
      <p:ext uri="{BB962C8B-B14F-4D97-AF65-F5344CB8AC3E}">
        <p14:creationId xmlns:p14="http://schemas.microsoft.com/office/powerpoint/2010/main" val="1653928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THAT’S IT FOLKS!</a:t>
            </a:r>
            <a:endParaRPr lang="en-US" dirty="0"/>
          </a:p>
        </p:txBody>
      </p:sp>
      <p:sp>
        <p:nvSpPr>
          <p:cNvPr id="3" name="Content Placeholder 2"/>
          <p:cNvSpPr>
            <a:spLocks noGrp="1"/>
          </p:cNvSpPr>
          <p:nvPr>
            <p:ph idx="1"/>
          </p:nvPr>
        </p:nvSpPr>
        <p:spPr>
          <a:xfrm>
            <a:off x="1154954" y="2603500"/>
            <a:ext cx="45719" cy="156633"/>
          </a:xfrm>
        </p:spPr>
        <p:txBody>
          <a:bodyPr>
            <a:normAutofit fontScale="25000" lnSpcReduction="20000"/>
          </a:bodyPr>
          <a:lstStyle/>
          <a:p>
            <a:endParaRPr lang="en-US"/>
          </a:p>
        </p:txBody>
      </p:sp>
      <p:pic>
        <p:nvPicPr>
          <p:cNvPr id="4" name="Picture 3"/>
          <p:cNvPicPr>
            <a:picLocks noChangeAspect="1"/>
          </p:cNvPicPr>
          <p:nvPr/>
        </p:nvPicPr>
        <p:blipFill>
          <a:blip r:embed="rId2"/>
          <a:stretch>
            <a:fillRect/>
          </a:stretch>
        </p:blipFill>
        <p:spPr>
          <a:xfrm>
            <a:off x="2614084" y="2461684"/>
            <a:ext cx="7175314" cy="4159250"/>
          </a:xfrm>
          <a:prstGeom prst="rect">
            <a:avLst/>
          </a:prstGeom>
        </p:spPr>
      </p:pic>
    </p:spTree>
    <p:extLst>
      <p:ext uri="{BB962C8B-B14F-4D97-AF65-F5344CB8AC3E}">
        <p14:creationId xmlns:p14="http://schemas.microsoft.com/office/powerpoint/2010/main" val="1735842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THIS BEAST?</a:t>
            </a:r>
            <a:endParaRPr lang="en-US" dirty="0"/>
          </a:p>
        </p:txBody>
      </p:sp>
      <p:sp>
        <p:nvSpPr>
          <p:cNvPr id="3" name="Content Placeholder 2"/>
          <p:cNvSpPr>
            <a:spLocks noGrp="1"/>
          </p:cNvSpPr>
          <p:nvPr>
            <p:ph idx="1"/>
          </p:nvPr>
        </p:nvSpPr>
        <p:spPr/>
        <p:txBody>
          <a:bodyPr/>
          <a:lstStyle/>
          <a:p>
            <a:r>
              <a:rPr lang="en-US" dirty="0" smtClean="0"/>
              <a:t>Any form of mass communication available before the advent of digital media</a:t>
            </a:r>
          </a:p>
          <a:p>
            <a:r>
              <a:rPr lang="en-US" dirty="0" smtClean="0"/>
              <a:t>Includes television, radio, newspapers, newsletters, magazines, leaflets </a:t>
            </a:r>
            <a:r>
              <a:rPr lang="en-US" dirty="0" err="1" smtClean="0"/>
              <a:t>ect</a:t>
            </a:r>
            <a:r>
              <a:rPr lang="en-US" dirty="0" smtClean="0"/>
              <a: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363" y="3726872"/>
            <a:ext cx="2022764" cy="303414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9747" y="3959590"/>
            <a:ext cx="2645913" cy="176217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1266" y="3959590"/>
            <a:ext cx="3887076" cy="280142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8342" y="4380088"/>
            <a:ext cx="1587287" cy="2380930"/>
          </a:xfrm>
          <a:prstGeom prst="rect">
            <a:avLst/>
          </a:prstGeom>
        </p:spPr>
      </p:pic>
      <p:sp>
        <p:nvSpPr>
          <p:cNvPr id="6" name="TextBox 5"/>
          <p:cNvSpPr txBox="1"/>
          <p:nvPr/>
        </p:nvSpPr>
        <p:spPr>
          <a:xfrm>
            <a:off x="10836876" y="580768"/>
            <a:ext cx="312906" cy="369332"/>
          </a:xfrm>
          <a:prstGeom prst="rect">
            <a:avLst/>
          </a:prstGeom>
          <a:noFill/>
        </p:spPr>
        <p:txBody>
          <a:bodyPr wrap="none" rtlCol="0">
            <a:spAutoFit/>
          </a:bodyPr>
          <a:lstStyle/>
          <a:p>
            <a:r>
              <a:rPr lang="en-US" dirty="0"/>
              <a:t>2</a:t>
            </a:r>
            <a:endParaRPr lang="en-US" dirty="0"/>
          </a:p>
        </p:txBody>
      </p:sp>
    </p:spTree>
    <p:extLst>
      <p:ext uri="{BB962C8B-B14F-4D97-AF65-F5344CB8AC3E}">
        <p14:creationId xmlns:p14="http://schemas.microsoft.com/office/powerpoint/2010/main" val="54003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	HAT ARE THE CHARACTERISTICS?</a:t>
            </a:r>
            <a:endParaRPr lang="en-US" dirty="0"/>
          </a:p>
        </p:txBody>
      </p:sp>
      <p:sp>
        <p:nvSpPr>
          <p:cNvPr id="3" name="Content Placeholder 2"/>
          <p:cNvSpPr>
            <a:spLocks noGrp="1"/>
          </p:cNvSpPr>
          <p:nvPr>
            <p:ph idx="1"/>
          </p:nvPr>
        </p:nvSpPr>
        <p:spPr>
          <a:xfrm>
            <a:off x="6480717" y="2801208"/>
            <a:ext cx="8825659" cy="3416300"/>
          </a:xfrm>
        </p:spPr>
        <p:txBody>
          <a:bodyPr>
            <a:normAutofit/>
          </a:bodyPr>
          <a:lstStyle/>
          <a:p>
            <a:r>
              <a:rPr lang="en-US" dirty="0"/>
              <a:t>O</a:t>
            </a:r>
            <a:r>
              <a:rPr lang="en-US" dirty="0" smtClean="0"/>
              <a:t>ffers </a:t>
            </a:r>
            <a:r>
              <a:rPr lang="en-US" dirty="0"/>
              <a:t>a wider audience </a:t>
            </a:r>
            <a:r>
              <a:rPr lang="en-US" dirty="0" smtClean="0"/>
              <a:t>pool</a:t>
            </a:r>
          </a:p>
          <a:p>
            <a:r>
              <a:rPr lang="en-US" dirty="0" smtClean="0"/>
              <a:t>High accessibility</a:t>
            </a:r>
            <a:endParaRPr lang="en-US" dirty="0"/>
          </a:p>
          <a:p>
            <a:r>
              <a:rPr lang="en-US" dirty="0"/>
              <a:t>Highest level of selectivity of all media.</a:t>
            </a:r>
          </a:p>
          <a:p>
            <a:r>
              <a:rPr lang="en-US" dirty="0"/>
              <a:t>High quality control.</a:t>
            </a:r>
          </a:p>
          <a:p>
            <a:r>
              <a:rPr lang="en-US" dirty="0" smtClean="0"/>
              <a:t>High </a:t>
            </a:r>
            <a:r>
              <a:rPr lang="en-US" dirty="0"/>
              <a:t>personalization.</a:t>
            </a:r>
          </a:p>
          <a:p>
            <a:r>
              <a:rPr lang="en-US" dirty="0"/>
              <a:t>Creative </a:t>
            </a:r>
            <a:r>
              <a:rPr lang="en-US" b="1" dirty="0"/>
              <a:t>flexibility</a:t>
            </a:r>
            <a:r>
              <a:rPr lang="en-US" dirty="0"/>
              <a:t>.</a:t>
            </a:r>
          </a:p>
          <a:p>
            <a:r>
              <a:rPr lang="en-US" dirty="0"/>
              <a:t>Long life </a:t>
            </a:r>
            <a:r>
              <a:rPr lang="en-US" dirty="0" smtClean="0"/>
              <a:t>span</a:t>
            </a:r>
            <a:r>
              <a:rPr lang="en-US" dirty="0"/>
              <a:t> </a:t>
            </a:r>
            <a:r>
              <a:rPr lang="en-US" dirty="0" smtClean="0"/>
              <a:t>for some</a:t>
            </a:r>
            <a:endParaRPr lang="en-US" dirty="0"/>
          </a:p>
        </p:txBody>
      </p:sp>
      <p:pic>
        <p:nvPicPr>
          <p:cNvPr id="4" name="Picture 3"/>
          <p:cNvPicPr>
            <a:picLocks noChangeAspect="1"/>
          </p:cNvPicPr>
          <p:nvPr/>
        </p:nvPicPr>
        <p:blipFill>
          <a:blip r:embed="rId2"/>
          <a:stretch>
            <a:fillRect/>
          </a:stretch>
        </p:blipFill>
        <p:spPr>
          <a:xfrm>
            <a:off x="455369" y="2582563"/>
            <a:ext cx="4932520" cy="3504685"/>
          </a:xfrm>
          <a:prstGeom prst="rect">
            <a:avLst/>
          </a:prstGeom>
        </p:spPr>
      </p:pic>
      <p:sp>
        <p:nvSpPr>
          <p:cNvPr id="5" name="TextBox 4"/>
          <p:cNvSpPr txBox="1"/>
          <p:nvPr/>
        </p:nvSpPr>
        <p:spPr>
          <a:xfrm>
            <a:off x="10799805" y="716692"/>
            <a:ext cx="448831" cy="369332"/>
          </a:xfrm>
          <a:prstGeom prst="rect">
            <a:avLst/>
          </a:prstGeom>
          <a:noFill/>
        </p:spPr>
        <p:txBody>
          <a:bodyPr wrap="square" rtlCol="0">
            <a:spAutoFit/>
          </a:bodyPr>
          <a:lstStyle/>
          <a:p>
            <a:r>
              <a:rPr lang="en-US" smtClean="0"/>
              <a:t>3</a:t>
            </a:r>
            <a:endParaRPr lang="en-US"/>
          </a:p>
        </p:txBody>
      </p:sp>
    </p:spTree>
    <p:extLst>
      <p:ext uri="{BB962C8B-B14F-4D97-AF65-F5344CB8AC3E}">
        <p14:creationId xmlns:p14="http://schemas.microsoft.com/office/powerpoint/2010/main" val="1316401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NEWSPAPERS</a:t>
            </a:r>
            <a:endParaRPr lang="en-US" dirty="0"/>
          </a:p>
        </p:txBody>
      </p:sp>
      <p:sp>
        <p:nvSpPr>
          <p:cNvPr id="3" name="Content Placeholder 2"/>
          <p:cNvSpPr>
            <a:spLocks noGrp="1"/>
          </p:cNvSpPr>
          <p:nvPr>
            <p:ph idx="1"/>
          </p:nvPr>
        </p:nvSpPr>
        <p:spPr>
          <a:xfrm>
            <a:off x="1154954" y="2339626"/>
            <a:ext cx="6691587" cy="2520778"/>
          </a:xfrm>
        </p:spPr>
        <p:txBody>
          <a:bodyPr>
            <a:normAutofit fontScale="92500"/>
          </a:bodyPr>
          <a:lstStyle/>
          <a:p>
            <a:r>
              <a:rPr lang="en-US" b="1" dirty="0"/>
              <a:t>Pros:</a:t>
            </a:r>
          </a:p>
          <a:p>
            <a:r>
              <a:rPr lang="en-US" dirty="0" smtClean="0"/>
              <a:t>Newspaper </a:t>
            </a:r>
            <a:r>
              <a:rPr lang="en-US" dirty="0"/>
              <a:t>rank highest for believability for all media, especially with an older audience.</a:t>
            </a:r>
          </a:p>
          <a:p>
            <a:r>
              <a:rPr lang="en-US" dirty="0"/>
              <a:t>High local coverage </a:t>
            </a:r>
            <a:r>
              <a:rPr lang="en-US" dirty="0" smtClean="0"/>
              <a:t>and</a:t>
            </a:r>
            <a:r>
              <a:rPr lang="en-US" dirty="0"/>
              <a:t> daily delivery of your message.</a:t>
            </a:r>
          </a:p>
          <a:p>
            <a:r>
              <a:rPr lang="en-US" dirty="0" err="1" smtClean="0"/>
              <a:t>Excellentmedium</a:t>
            </a:r>
            <a:r>
              <a:rPr lang="en-US" dirty="0" smtClean="0"/>
              <a:t> </a:t>
            </a:r>
          </a:p>
          <a:p>
            <a:r>
              <a:rPr lang="en-US" dirty="0" smtClean="0"/>
              <a:t>An </a:t>
            </a:r>
            <a:r>
              <a:rPr lang="en-US" dirty="0"/>
              <a:t>interactive medium [people hold it, save it, write on it, cut coupons, etc</a:t>
            </a:r>
            <a:r>
              <a:rPr lang="en-US" dirty="0" smtClean="0"/>
              <a:t>.].</a:t>
            </a:r>
            <a:r>
              <a:rPr lang="en-US" dirty="0"/>
              <a:t>    </a:t>
            </a:r>
          </a:p>
        </p:txBody>
      </p:sp>
      <p:pic>
        <p:nvPicPr>
          <p:cNvPr id="6" name="Picture 5"/>
          <p:cNvPicPr>
            <a:picLocks noChangeAspect="1"/>
          </p:cNvPicPr>
          <p:nvPr/>
        </p:nvPicPr>
        <p:blipFill>
          <a:blip r:embed="rId2"/>
          <a:stretch>
            <a:fillRect/>
          </a:stretch>
        </p:blipFill>
        <p:spPr>
          <a:xfrm>
            <a:off x="792383" y="5128054"/>
            <a:ext cx="3246865" cy="1535529"/>
          </a:xfrm>
          <a:prstGeom prst="rect">
            <a:avLst/>
          </a:prstGeom>
        </p:spPr>
      </p:pic>
      <p:pic>
        <p:nvPicPr>
          <p:cNvPr id="7" name="Picture 6"/>
          <p:cNvPicPr>
            <a:picLocks noChangeAspect="1"/>
          </p:cNvPicPr>
          <p:nvPr/>
        </p:nvPicPr>
        <p:blipFill>
          <a:blip r:embed="rId3"/>
          <a:stretch>
            <a:fillRect/>
          </a:stretch>
        </p:blipFill>
        <p:spPr>
          <a:xfrm>
            <a:off x="8461271" y="3163329"/>
            <a:ext cx="2550249" cy="1697075"/>
          </a:xfrm>
          <a:prstGeom prst="rect">
            <a:avLst/>
          </a:prstGeom>
        </p:spPr>
      </p:pic>
      <p:sp>
        <p:nvSpPr>
          <p:cNvPr id="8" name="TextBox 7"/>
          <p:cNvSpPr txBox="1"/>
          <p:nvPr/>
        </p:nvSpPr>
        <p:spPr>
          <a:xfrm>
            <a:off x="4349578" y="5128053"/>
            <a:ext cx="7389341" cy="1754326"/>
          </a:xfrm>
          <a:prstGeom prst="rect">
            <a:avLst/>
          </a:prstGeom>
          <a:noFill/>
        </p:spPr>
        <p:txBody>
          <a:bodyPr wrap="square" rtlCol="0">
            <a:spAutoFit/>
          </a:bodyPr>
          <a:lstStyle/>
          <a:p>
            <a:r>
              <a:rPr lang="en-US" dirty="0"/>
              <a:t> </a:t>
            </a:r>
            <a:r>
              <a:rPr lang="en-US" b="1" dirty="0"/>
              <a:t>Cons:</a:t>
            </a:r>
          </a:p>
          <a:p>
            <a:r>
              <a:rPr lang="en-US" dirty="0" smtClean="0"/>
              <a:t>- Very </a:t>
            </a:r>
            <a:r>
              <a:rPr lang="en-US" dirty="0"/>
              <a:t>busy/cluttered competitive environment [must compete against other </a:t>
            </a:r>
            <a:r>
              <a:rPr lang="en-US" dirty="0" err="1" smtClean="0"/>
              <a:t>newsreports</a:t>
            </a:r>
            <a:r>
              <a:rPr lang="en-US" dirty="0" smtClean="0"/>
              <a:t>] </a:t>
            </a:r>
            <a:endParaRPr lang="en-US" dirty="0"/>
          </a:p>
          <a:p>
            <a:r>
              <a:rPr lang="en-US" dirty="0" smtClean="0"/>
              <a:t>- Little </a:t>
            </a:r>
            <a:r>
              <a:rPr lang="en-US" dirty="0"/>
              <a:t>control over placement.</a:t>
            </a:r>
          </a:p>
          <a:p>
            <a:r>
              <a:rPr lang="en-US" dirty="0" smtClean="0"/>
              <a:t>- Low </a:t>
            </a:r>
            <a:r>
              <a:rPr lang="en-US" dirty="0"/>
              <a:t>production quality.</a:t>
            </a:r>
          </a:p>
          <a:p>
            <a:r>
              <a:rPr lang="en-US" dirty="0" smtClean="0"/>
              <a:t>- Hard </a:t>
            </a:r>
            <a:r>
              <a:rPr lang="en-US" dirty="0"/>
              <a:t>to target a specific audience</a:t>
            </a:r>
            <a:r>
              <a:rPr lang="en-US" dirty="0" smtClean="0"/>
              <a:t>.</a:t>
            </a:r>
            <a:endParaRPr lang="en-US" dirty="0"/>
          </a:p>
        </p:txBody>
      </p:sp>
      <p:sp>
        <p:nvSpPr>
          <p:cNvPr id="4" name="TextBox 3"/>
          <p:cNvSpPr txBox="1"/>
          <p:nvPr/>
        </p:nvSpPr>
        <p:spPr>
          <a:xfrm>
            <a:off x="10799806" y="642551"/>
            <a:ext cx="258872" cy="369332"/>
          </a:xfrm>
          <a:prstGeom prst="rect">
            <a:avLst/>
          </a:prstGeom>
          <a:noFill/>
        </p:spPr>
        <p:txBody>
          <a:bodyPr wrap="square" rtlCol="0">
            <a:spAutoFit/>
          </a:bodyPr>
          <a:lstStyle/>
          <a:p>
            <a:r>
              <a:rPr lang="en-US" smtClean="0"/>
              <a:t>4</a:t>
            </a:r>
            <a:endParaRPr lang="en-US"/>
          </a:p>
        </p:txBody>
      </p:sp>
    </p:spTree>
    <p:extLst>
      <p:ext uri="{BB962C8B-B14F-4D97-AF65-F5344CB8AC3E}">
        <p14:creationId xmlns:p14="http://schemas.microsoft.com/office/powerpoint/2010/main" val="1384497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Magazines</a:t>
            </a:r>
            <a:endParaRPr lang="en-US" dirty="0"/>
          </a:p>
        </p:txBody>
      </p:sp>
      <p:sp>
        <p:nvSpPr>
          <p:cNvPr id="3" name="Content Placeholder 2"/>
          <p:cNvSpPr>
            <a:spLocks noGrp="1"/>
          </p:cNvSpPr>
          <p:nvPr>
            <p:ph idx="1"/>
          </p:nvPr>
        </p:nvSpPr>
        <p:spPr>
          <a:xfrm>
            <a:off x="450620" y="2393435"/>
            <a:ext cx="6024322" cy="2475127"/>
          </a:xfrm>
        </p:spPr>
        <p:txBody>
          <a:bodyPr>
            <a:normAutofit lnSpcReduction="10000"/>
          </a:bodyPr>
          <a:lstStyle/>
          <a:p>
            <a:r>
              <a:rPr lang="en-US" b="1" dirty="0"/>
              <a:t>Pros </a:t>
            </a:r>
            <a:r>
              <a:rPr lang="en-US" b="1" dirty="0" smtClean="0"/>
              <a:t>:</a:t>
            </a:r>
            <a:endParaRPr lang="en-US" dirty="0"/>
          </a:p>
          <a:p>
            <a:r>
              <a:rPr lang="en-US" dirty="0"/>
              <a:t>Visually attractive .</a:t>
            </a:r>
          </a:p>
          <a:p>
            <a:r>
              <a:rPr lang="en-US" dirty="0"/>
              <a:t>Long shelf life with high pass-along readership.</a:t>
            </a:r>
          </a:p>
          <a:p>
            <a:r>
              <a:rPr lang="en-US" dirty="0" smtClean="0"/>
              <a:t> </a:t>
            </a:r>
            <a:r>
              <a:rPr lang="en-US" dirty="0"/>
              <a:t>High readership rates and reader loyalty.</a:t>
            </a:r>
          </a:p>
          <a:p>
            <a:r>
              <a:rPr lang="en-US" dirty="0"/>
              <a:t> High ability to select audience.</a:t>
            </a:r>
          </a:p>
          <a:p>
            <a:r>
              <a:rPr lang="en-US" dirty="0"/>
              <a:t>Sometimes linked to </a:t>
            </a:r>
            <a:r>
              <a:rPr lang="en-US" dirty="0" err="1" smtClean="0"/>
              <a:t>prestig</a:t>
            </a:r>
            <a:r>
              <a:rPr lang="en-US" dirty="0"/>
              <a:t/>
            </a:r>
            <a:br>
              <a:rPr lang="en-US" dirty="0"/>
            </a:br>
            <a:endParaRPr lang="en-US" dirty="0"/>
          </a:p>
          <a:p>
            <a:endParaRPr lang="en-US" dirty="0"/>
          </a:p>
        </p:txBody>
      </p:sp>
      <p:sp>
        <p:nvSpPr>
          <p:cNvPr id="8" name="TextBox 7"/>
          <p:cNvSpPr txBox="1"/>
          <p:nvPr/>
        </p:nvSpPr>
        <p:spPr>
          <a:xfrm>
            <a:off x="6474942" y="3141362"/>
            <a:ext cx="4921191" cy="2585323"/>
          </a:xfrm>
          <a:prstGeom prst="rect">
            <a:avLst/>
          </a:prstGeom>
          <a:noFill/>
        </p:spPr>
        <p:txBody>
          <a:bodyPr wrap="square" rtlCol="0">
            <a:spAutoFit/>
          </a:bodyPr>
          <a:lstStyle/>
          <a:p>
            <a:r>
              <a:rPr lang="en-US" dirty="0"/>
              <a:t> </a:t>
            </a:r>
            <a:r>
              <a:rPr lang="en-US" b="1" dirty="0"/>
              <a:t>Cons:</a:t>
            </a:r>
          </a:p>
          <a:p>
            <a:pPr marL="285750" indent="-285750">
              <a:buFont typeface="Arial" charset="0"/>
              <a:buChar char="•"/>
            </a:pPr>
            <a:r>
              <a:rPr lang="en-US" dirty="0" smtClean="0"/>
              <a:t> - Long </a:t>
            </a:r>
            <a:r>
              <a:rPr lang="en-US" dirty="0"/>
              <a:t>lead times. Unable to deliver your message immediately.</a:t>
            </a:r>
          </a:p>
          <a:p>
            <a:pPr marL="285750" indent="-285750">
              <a:buFont typeface="Arial" charset="0"/>
              <a:buChar char="•"/>
            </a:pPr>
            <a:r>
              <a:rPr lang="en-US" dirty="0" smtClean="0"/>
              <a:t>- Heavy </a:t>
            </a:r>
            <a:r>
              <a:rPr lang="en-US" dirty="0"/>
              <a:t>clutter – content has to vie against others.</a:t>
            </a:r>
          </a:p>
          <a:p>
            <a:pPr marL="285750" indent="-285750">
              <a:buFont typeface="Arial" charset="0"/>
              <a:buChar char="•"/>
            </a:pPr>
            <a:r>
              <a:rPr lang="en-US" dirty="0" smtClean="0"/>
              <a:t> - Can’t </a:t>
            </a:r>
            <a:r>
              <a:rPr lang="en-US" dirty="0"/>
              <a:t>deliver your message with a high frequency.</a:t>
            </a:r>
          </a:p>
          <a:p>
            <a:r>
              <a:rPr lang="en-US" dirty="0"/>
              <a:t/>
            </a:r>
            <a:br>
              <a:rPr lang="en-US" dirty="0"/>
            </a:br>
            <a:endParaRPr lang="en-US" dirty="0"/>
          </a:p>
        </p:txBody>
      </p:sp>
      <p:pic>
        <p:nvPicPr>
          <p:cNvPr id="9" name="Picture 8"/>
          <p:cNvPicPr>
            <a:picLocks noChangeAspect="1"/>
          </p:cNvPicPr>
          <p:nvPr/>
        </p:nvPicPr>
        <p:blipFill>
          <a:blip r:embed="rId2"/>
          <a:stretch>
            <a:fillRect/>
          </a:stretch>
        </p:blipFill>
        <p:spPr>
          <a:xfrm>
            <a:off x="3545475" y="4824854"/>
            <a:ext cx="2929467" cy="1952215"/>
          </a:xfrm>
          <a:prstGeom prst="rect">
            <a:avLst/>
          </a:prstGeom>
        </p:spPr>
      </p:pic>
      <p:sp>
        <p:nvSpPr>
          <p:cNvPr id="4" name="TextBox 3"/>
          <p:cNvSpPr txBox="1"/>
          <p:nvPr/>
        </p:nvSpPr>
        <p:spPr>
          <a:xfrm>
            <a:off x="10725665" y="778476"/>
            <a:ext cx="448830" cy="369332"/>
          </a:xfrm>
          <a:prstGeom prst="rect">
            <a:avLst/>
          </a:prstGeom>
          <a:noFill/>
        </p:spPr>
        <p:txBody>
          <a:bodyPr wrap="square" rtlCol="0">
            <a:spAutoFit/>
          </a:bodyPr>
          <a:lstStyle/>
          <a:p>
            <a:r>
              <a:rPr lang="en-US" smtClean="0"/>
              <a:t>5</a:t>
            </a:r>
            <a:endParaRPr lang="en-US"/>
          </a:p>
        </p:txBody>
      </p:sp>
    </p:spTree>
    <p:extLst>
      <p:ext uri="{BB962C8B-B14F-4D97-AF65-F5344CB8AC3E}">
        <p14:creationId xmlns:p14="http://schemas.microsoft.com/office/powerpoint/2010/main" val="1183604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TELEVISION</a:t>
            </a:r>
            <a:endParaRPr lang="en-US" dirty="0"/>
          </a:p>
        </p:txBody>
      </p:sp>
      <p:sp>
        <p:nvSpPr>
          <p:cNvPr id="3" name="Content Placeholder 2"/>
          <p:cNvSpPr>
            <a:spLocks noGrp="1"/>
          </p:cNvSpPr>
          <p:nvPr>
            <p:ph idx="1"/>
          </p:nvPr>
        </p:nvSpPr>
        <p:spPr>
          <a:xfrm>
            <a:off x="1154954" y="2167467"/>
            <a:ext cx="7413313" cy="4690533"/>
          </a:xfrm>
        </p:spPr>
        <p:txBody>
          <a:bodyPr>
            <a:normAutofit fontScale="85000" lnSpcReduction="10000"/>
          </a:bodyPr>
          <a:lstStyle/>
          <a:p>
            <a:pPr lvl="1"/>
            <a:r>
              <a:rPr lang="en-US" b="1" dirty="0"/>
              <a:t>Pros:</a:t>
            </a:r>
          </a:p>
          <a:p>
            <a:r>
              <a:rPr lang="en-US" dirty="0"/>
              <a:t/>
            </a:r>
            <a:br>
              <a:rPr lang="en-US" dirty="0"/>
            </a:br>
            <a:r>
              <a:rPr lang="en-US" dirty="0" smtClean="0"/>
              <a:t>Immediate </a:t>
            </a:r>
            <a:r>
              <a:rPr lang="en-US" dirty="0"/>
              <a:t>delivery of message </a:t>
            </a:r>
          </a:p>
          <a:p>
            <a:r>
              <a:rPr lang="en-US" dirty="0"/>
              <a:t>High frequency of message [you can repeat several times per day].</a:t>
            </a:r>
          </a:p>
          <a:p>
            <a:r>
              <a:rPr lang="en-US" dirty="0"/>
              <a:t>Very high impact – TV is the best for stimulating the senses.</a:t>
            </a:r>
          </a:p>
          <a:p>
            <a:r>
              <a:rPr lang="en-US" dirty="0"/>
              <a:t>High mass audience coverage, high prestige.</a:t>
            </a:r>
          </a:p>
          <a:p>
            <a:r>
              <a:rPr lang="en-US" dirty="0"/>
              <a:t>Audience selectivity in case of cable television</a:t>
            </a:r>
          </a:p>
          <a:p>
            <a:r>
              <a:rPr lang="en-US" dirty="0"/>
              <a:t>Low cost per thousand [CPM] exposures</a:t>
            </a:r>
            <a:r>
              <a:rPr lang="en-US" dirty="0" smtClean="0"/>
              <a:t>.</a:t>
            </a:r>
            <a:r>
              <a:rPr lang="en-US" dirty="0"/>
              <a:t/>
            </a:r>
            <a:br>
              <a:rPr lang="en-US" dirty="0"/>
            </a:br>
            <a:endParaRPr lang="en-US" dirty="0"/>
          </a:p>
          <a:p>
            <a:pPr lvl="1"/>
            <a:r>
              <a:rPr lang="en-US" b="1" dirty="0"/>
              <a:t> Cons:</a:t>
            </a:r>
          </a:p>
          <a:p>
            <a:r>
              <a:rPr lang="en-US" dirty="0" smtClean="0"/>
              <a:t>Very </a:t>
            </a:r>
            <a:r>
              <a:rPr lang="en-US" dirty="0"/>
              <a:t>high costs of production and airtime.</a:t>
            </a:r>
          </a:p>
          <a:p>
            <a:r>
              <a:rPr lang="en-US" dirty="0"/>
              <a:t>Limited audience selectivity.</a:t>
            </a:r>
          </a:p>
          <a:p>
            <a:r>
              <a:rPr lang="en-US" dirty="0"/>
              <a:t>Short message lifetime [no shelf life].</a:t>
            </a:r>
          </a:p>
          <a:p>
            <a:r>
              <a:rPr lang="en-US" dirty="0"/>
              <a:t>High advertising clutter.</a:t>
            </a:r>
          </a:p>
          <a:p>
            <a:r>
              <a:rPr lang="en-US" dirty="0"/>
              <a:t>High possibility of channel switching.</a:t>
            </a:r>
          </a:p>
          <a:p>
            <a:endParaRPr lang="en-US" dirty="0"/>
          </a:p>
        </p:txBody>
      </p:sp>
      <p:pic>
        <p:nvPicPr>
          <p:cNvPr id="4" name="Picture 3"/>
          <p:cNvPicPr>
            <a:picLocks noChangeAspect="1"/>
          </p:cNvPicPr>
          <p:nvPr/>
        </p:nvPicPr>
        <p:blipFill>
          <a:blip r:embed="rId2"/>
          <a:stretch>
            <a:fillRect/>
          </a:stretch>
        </p:blipFill>
        <p:spPr>
          <a:xfrm>
            <a:off x="7270399" y="3321658"/>
            <a:ext cx="3516134" cy="3536342"/>
          </a:xfrm>
          <a:prstGeom prst="rect">
            <a:avLst/>
          </a:prstGeom>
        </p:spPr>
      </p:pic>
      <p:sp>
        <p:nvSpPr>
          <p:cNvPr id="5" name="TextBox 4"/>
          <p:cNvSpPr txBox="1"/>
          <p:nvPr/>
        </p:nvSpPr>
        <p:spPr>
          <a:xfrm>
            <a:off x="10786533" y="716692"/>
            <a:ext cx="312906" cy="369332"/>
          </a:xfrm>
          <a:prstGeom prst="rect">
            <a:avLst/>
          </a:prstGeom>
          <a:noFill/>
        </p:spPr>
        <p:txBody>
          <a:bodyPr wrap="none" rtlCol="0">
            <a:spAutoFit/>
          </a:bodyPr>
          <a:lstStyle/>
          <a:p>
            <a:r>
              <a:rPr lang="en-US" dirty="0" smtClean="0"/>
              <a:t>6</a:t>
            </a:r>
            <a:endParaRPr lang="en-US" dirty="0"/>
          </a:p>
        </p:txBody>
      </p:sp>
    </p:spTree>
    <p:extLst>
      <p:ext uri="{BB962C8B-B14F-4D97-AF65-F5344CB8AC3E}">
        <p14:creationId xmlns:p14="http://schemas.microsoft.com/office/powerpoint/2010/main" val="608305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RADIO</a:t>
            </a:r>
            <a:endParaRPr lang="en-US" dirty="0"/>
          </a:p>
        </p:txBody>
      </p:sp>
      <p:sp>
        <p:nvSpPr>
          <p:cNvPr id="3" name="Content Placeholder 2"/>
          <p:cNvSpPr>
            <a:spLocks noGrp="1"/>
          </p:cNvSpPr>
          <p:nvPr>
            <p:ph idx="1"/>
          </p:nvPr>
        </p:nvSpPr>
        <p:spPr>
          <a:xfrm>
            <a:off x="6858000" y="2302933"/>
            <a:ext cx="4443413" cy="4436533"/>
          </a:xfrm>
        </p:spPr>
        <p:txBody>
          <a:bodyPr>
            <a:normAutofit fontScale="70000" lnSpcReduction="20000"/>
          </a:bodyPr>
          <a:lstStyle/>
          <a:p>
            <a:r>
              <a:rPr lang="en-US" b="1" dirty="0"/>
              <a:t>Pros</a:t>
            </a:r>
            <a:r>
              <a:rPr lang="en-US" dirty="0"/>
              <a:t>:</a:t>
            </a:r>
          </a:p>
          <a:p>
            <a:r>
              <a:rPr lang="en-US" dirty="0"/>
              <a:t>Immediate delivery of message.</a:t>
            </a:r>
          </a:p>
          <a:p>
            <a:r>
              <a:rPr lang="en-US" dirty="0"/>
              <a:t>high frequency of message [you can repeat several times per day].</a:t>
            </a:r>
          </a:p>
          <a:p>
            <a:r>
              <a:rPr lang="en-US" dirty="0"/>
              <a:t>Local audience. Selectivity by format. High availability.</a:t>
            </a:r>
          </a:p>
          <a:p>
            <a:r>
              <a:rPr lang="en-US" dirty="0"/>
              <a:t>Low cost production.</a:t>
            </a:r>
          </a:p>
          <a:p>
            <a:r>
              <a:rPr lang="en-US" dirty="0"/>
              <a:t>Reach an exclusive and captive [mobile] audience.</a:t>
            </a:r>
          </a:p>
          <a:p>
            <a:endParaRPr lang="en-US" b="1" dirty="0" smtClean="0"/>
          </a:p>
          <a:p>
            <a:r>
              <a:rPr lang="en-US" b="1" dirty="0" smtClean="0"/>
              <a:t>Cons</a:t>
            </a:r>
            <a:endParaRPr lang="en-US" b="1" dirty="0"/>
          </a:p>
          <a:p>
            <a:r>
              <a:rPr lang="en-US" dirty="0" smtClean="0"/>
              <a:t>Limited </a:t>
            </a:r>
            <a:r>
              <a:rPr lang="en-US" dirty="0"/>
              <a:t>to audio message.</a:t>
            </a:r>
          </a:p>
          <a:p>
            <a:r>
              <a:rPr lang="en-US" dirty="0"/>
              <a:t>High channel switching.</a:t>
            </a:r>
          </a:p>
          <a:p>
            <a:r>
              <a:rPr lang="en-US" dirty="0"/>
              <a:t>Your message expires immediately [no shelf life].</a:t>
            </a:r>
          </a:p>
          <a:p>
            <a:r>
              <a:rPr lang="en-US" dirty="0"/>
              <a:t>High advertising clutter.</a:t>
            </a:r>
          </a:p>
          <a:p>
            <a:r>
              <a:rPr lang="en-US" dirty="0"/>
              <a:t/>
            </a:r>
            <a:br>
              <a:rPr lang="en-US" dirty="0"/>
            </a:br>
            <a:endParaRPr lang="en-US" dirty="0"/>
          </a:p>
        </p:txBody>
      </p:sp>
      <p:pic>
        <p:nvPicPr>
          <p:cNvPr id="4" name="Picture 3"/>
          <p:cNvPicPr>
            <a:picLocks noChangeAspect="1"/>
          </p:cNvPicPr>
          <p:nvPr/>
        </p:nvPicPr>
        <p:blipFill>
          <a:blip r:embed="rId2"/>
          <a:stretch>
            <a:fillRect/>
          </a:stretch>
        </p:blipFill>
        <p:spPr>
          <a:xfrm>
            <a:off x="708212" y="2540000"/>
            <a:ext cx="5646340" cy="4199466"/>
          </a:xfrm>
          <a:prstGeom prst="rect">
            <a:avLst/>
          </a:prstGeom>
        </p:spPr>
      </p:pic>
      <p:sp>
        <p:nvSpPr>
          <p:cNvPr id="5" name="TextBox 4"/>
          <p:cNvSpPr txBox="1"/>
          <p:nvPr/>
        </p:nvSpPr>
        <p:spPr>
          <a:xfrm>
            <a:off x="10824519" y="691978"/>
            <a:ext cx="312906" cy="369332"/>
          </a:xfrm>
          <a:prstGeom prst="rect">
            <a:avLst/>
          </a:prstGeom>
          <a:noFill/>
        </p:spPr>
        <p:txBody>
          <a:bodyPr wrap="none" rtlCol="0">
            <a:spAutoFit/>
          </a:bodyPr>
          <a:lstStyle/>
          <a:p>
            <a:r>
              <a:rPr lang="en-US" dirty="0" smtClean="0"/>
              <a:t>7</a:t>
            </a:r>
            <a:endParaRPr lang="en-US" dirty="0"/>
          </a:p>
        </p:txBody>
      </p:sp>
    </p:spTree>
    <p:extLst>
      <p:ext uri="{BB962C8B-B14F-4D97-AF65-F5344CB8AC3E}">
        <p14:creationId xmlns:p14="http://schemas.microsoft.com/office/powerpoint/2010/main" val="410829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NEWSLETTERS</a:t>
            </a:r>
            <a:endParaRPr lang="en-US" dirty="0"/>
          </a:p>
        </p:txBody>
      </p:sp>
      <p:sp>
        <p:nvSpPr>
          <p:cNvPr id="3" name="Content Placeholder 2"/>
          <p:cNvSpPr>
            <a:spLocks noGrp="1"/>
          </p:cNvSpPr>
          <p:nvPr>
            <p:ph idx="1"/>
          </p:nvPr>
        </p:nvSpPr>
        <p:spPr>
          <a:xfrm>
            <a:off x="1154954" y="2603500"/>
            <a:ext cx="6583579" cy="3416300"/>
          </a:xfrm>
        </p:spPr>
        <p:txBody>
          <a:bodyPr>
            <a:normAutofit fontScale="92500" lnSpcReduction="20000"/>
          </a:bodyPr>
          <a:lstStyle/>
          <a:p>
            <a:r>
              <a:rPr lang="en-US" b="1" dirty="0"/>
              <a:t> Pros:</a:t>
            </a:r>
            <a:endParaRPr lang="en-US" dirty="0"/>
          </a:p>
          <a:p>
            <a:r>
              <a:rPr lang="en-US" dirty="0"/>
              <a:t>Highest level of selectivity of all media.</a:t>
            </a:r>
          </a:p>
          <a:p>
            <a:r>
              <a:rPr lang="en-US" dirty="0"/>
              <a:t>High quality control.</a:t>
            </a:r>
          </a:p>
          <a:p>
            <a:r>
              <a:rPr lang="en-US" dirty="0"/>
              <a:t>A measurable media for cost and response. Easy to test.</a:t>
            </a:r>
          </a:p>
          <a:p>
            <a:r>
              <a:rPr lang="en-US" dirty="0"/>
              <a:t>High personalization.</a:t>
            </a:r>
          </a:p>
          <a:p>
            <a:r>
              <a:rPr lang="en-US" dirty="0"/>
              <a:t>Creative flexibility.</a:t>
            </a:r>
          </a:p>
          <a:p>
            <a:r>
              <a:rPr lang="en-US" dirty="0"/>
              <a:t>Long life span.</a:t>
            </a:r>
          </a:p>
          <a:p>
            <a:r>
              <a:rPr lang="en-US" b="1" dirty="0"/>
              <a:t> Cons:</a:t>
            </a:r>
            <a:endParaRPr lang="en-US" dirty="0"/>
          </a:p>
          <a:p>
            <a:r>
              <a:rPr lang="en-US" dirty="0"/>
              <a:t>Highest cost per exposure.</a:t>
            </a:r>
          </a:p>
          <a:p>
            <a:r>
              <a:rPr lang="en-US" dirty="0"/>
              <a:t>Negative connotations about owned media </a:t>
            </a:r>
          </a:p>
          <a:p>
            <a:endParaRPr lang="en-US" dirty="0"/>
          </a:p>
        </p:txBody>
      </p:sp>
      <p:pic>
        <p:nvPicPr>
          <p:cNvPr id="4" name="Picture 3"/>
          <p:cNvPicPr>
            <a:picLocks noChangeAspect="1"/>
          </p:cNvPicPr>
          <p:nvPr/>
        </p:nvPicPr>
        <p:blipFill>
          <a:blip r:embed="rId2"/>
          <a:stretch>
            <a:fillRect/>
          </a:stretch>
        </p:blipFill>
        <p:spPr>
          <a:xfrm>
            <a:off x="8020050" y="2933700"/>
            <a:ext cx="2959100" cy="2755900"/>
          </a:xfrm>
          <a:prstGeom prst="rect">
            <a:avLst/>
          </a:prstGeom>
        </p:spPr>
      </p:pic>
      <p:sp>
        <p:nvSpPr>
          <p:cNvPr id="5" name="TextBox 4"/>
          <p:cNvSpPr txBox="1"/>
          <p:nvPr/>
        </p:nvSpPr>
        <p:spPr>
          <a:xfrm>
            <a:off x="10812162" y="729049"/>
            <a:ext cx="312906" cy="369332"/>
          </a:xfrm>
          <a:prstGeom prst="rect">
            <a:avLst/>
          </a:prstGeom>
          <a:noFill/>
        </p:spPr>
        <p:txBody>
          <a:bodyPr wrap="none" rtlCol="0">
            <a:spAutoFit/>
          </a:bodyPr>
          <a:lstStyle/>
          <a:p>
            <a:r>
              <a:rPr lang="en-US" dirty="0" smtClean="0"/>
              <a:t>8</a:t>
            </a:r>
            <a:endParaRPr lang="en-US" dirty="0"/>
          </a:p>
        </p:txBody>
      </p:sp>
    </p:spTree>
    <p:extLst>
      <p:ext uri="{BB962C8B-B14F-4D97-AF65-F5344CB8AC3E}">
        <p14:creationId xmlns:p14="http://schemas.microsoft.com/office/powerpoint/2010/main" val="470301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TRADITIONAL MEDIA IN THE EVOLVING MEDIA LANDSCAPE </a:t>
            </a:r>
            <a:r>
              <a:rPr lang="en-US" dirty="0"/>
              <a:t/>
            </a:r>
            <a:br>
              <a:rPr lang="en-US" dirty="0"/>
            </a:br>
            <a:endParaRPr lang="en-US" dirty="0"/>
          </a:p>
        </p:txBody>
      </p:sp>
      <p:sp>
        <p:nvSpPr>
          <p:cNvPr id="3" name="Content Placeholder 2"/>
          <p:cNvSpPr>
            <a:spLocks noGrp="1"/>
          </p:cNvSpPr>
          <p:nvPr>
            <p:ph idx="1"/>
          </p:nvPr>
        </p:nvSpPr>
        <p:spPr/>
        <p:txBody>
          <a:bodyPr/>
          <a:lstStyle/>
          <a:p>
            <a:r>
              <a:rPr lang="en-US" dirty="0"/>
              <a:t>Traditional media might be the older form of mass communication, but traditional </a:t>
            </a:r>
            <a:r>
              <a:rPr lang="en-US" dirty="0" smtClean="0"/>
              <a:t>communication </a:t>
            </a:r>
            <a:r>
              <a:rPr lang="en-US" dirty="0" smtClean="0"/>
              <a:t>methods </a:t>
            </a:r>
            <a:r>
              <a:rPr lang="en-US" dirty="0"/>
              <a:t>are not going anywhere soon. There are still a </a:t>
            </a:r>
            <a:r>
              <a:rPr lang="en-US" dirty="0" smtClean="0"/>
              <a:t>substantial </a:t>
            </a:r>
            <a:r>
              <a:rPr lang="en-US" dirty="0"/>
              <a:t>amount of money spent on  traditional advertising, especially television.</a:t>
            </a:r>
          </a:p>
          <a:p>
            <a:r>
              <a:rPr lang="en-US" dirty="0"/>
              <a:t>Traditional media is a one way conversation rather than engagement.</a:t>
            </a:r>
          </a:p>
          <a:p>
            <a:r>
              <a:rPr lang="en-US" dirty="0"/>
              <a:t>Traditional media is pre-made and scheduled, not real time.</a:t>
            </a:r>
          </a:p>
          <a:p>
            <a:r>
              <a:rPr lang="en-US" dirty="0"/>
              <a:t>Traditional is a mass </a:t>
            </a:r>
            <a:r>
              <a:rPr lang="en-US" dirty="0" smtClean="0"/>
              <a:t>communication system</a:t>
            </a:r>
            <a:r>
              <a:rPr lang="en-US" dirty="0" smtClean="0"/>
              <a:t> </a:t>
            </a:r>
            <a:r>
              <a:rPr lang="en-US" dirty="0"/>
              <a:t>as opposed to one-on-one </a:t>
            </a:r>
            <a:r>
              <a:rPr lang="en-US" dirty="0" smtClean="0"/>
              <a:t>one</a:t>
            </a:r>
            <a:r>
              <a:rPr lang="en-US" dirty="0" smtClean="0"/>
              <a:t>.</a:t>
            </a:r>
            <a:endParaRPr lang="en-US" dirty="0"/>
          </a:p>
          <a:p>
            <a:endParaRPr lang="en-US" dirty="0"/>
          </a:p>
        </p:txBody>
      </p:sp>
      <p:sp>
        <p:nvSpPr>
          <p:cNvPr id="4" name="TextBox 3"/>
          <p:cNvSpPr txBox="1"/>
          <p:nvPr/>
        </p:nvSpPr>
        <p:spPr>
          <a:xfrm>
            <a:off x="10738022" y="604336"/>
            <a:ext cx="210064" cy="369332"/>
          </a:xfrm>
          <a:prstGeom prst="rect">
            <a:avLst/>
          </a:prstGeom>
          <a:noFill/>
        </p:spPr>
        <p:txBody>
          <a:bodyPr wrap="square" rtlCol="0">
            <a:spAutoFit/>
          </a:bodyPr>
          <a:lstStyle/>
          <a:p>
            <a:r>
              <a:rPr lang="en-US" dirty="0" smtClean="0"/>
              <a:t>9</a:t>
            </a:r>
            <a:endParaRPr lang="en-US" dirty="0"/>
          </a:p>
        </p:txBody>
      </p:sp>
    </p:spTree>
    <p:extLst>
      <p:ext uri="{BB962C8B-B14F-4D97-AF65-F5344CB8AC3E}">
        <p14:creationId xmlns:p14="http://schemas.microsoft.com/office/powerpoint/2010/main" val="66107829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4004</TotalTime>
  <Words>478</Words>
  <Application>Microsoft Macintosh PowerPoint</Application>
  <PresentationFormat>Widescreen</PresentationFormat>
  <Paragraphs>154</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Century Gothic</vt:lpstr>
      <vt:lpstr>Wingdings 3</vt:lpstr>
      <vt:lpstr>Arial</vt:lpstr>
      <vt:lpstr>Ion Boardroom</vt:lpstr>
      <vt:lpstr>TRADITIONAL MEDIA</vt:lpstr>
      <vt:lpstr>WHAT IS THIS BEAST?</vt:lpstr>
      <vt:lpstr>W HAT ARE THE CHARACTERISTICS?</vt:lpstr>
      <vt:lpstr>NEWSPAPERS</vt:lpstr>
      <vt:lpstr>Magazines</vt:lpstr>
      <vt:lpstr>TELEVISION</vt:lpstr>
      <vt:lpstr>RADIO</vt:lpstr>
      <vt:lpstr>NEWSLETTERS</vt:lpstr>
      <vt:lpstr>TRADITIONAL MEDIA IN THE EVOLVING MEDIA LANDSCAPE  </vt:lpstr>
      <vt:lpstr>WHICH MEDIA TO USE?</vt:lpstr>
      <vt:lpstr>WHAT IS ATTRACTIVE TO TRADITIONAL MEDIA?</vt:lpstr>
      <vt:lpstr>TYPES OF LEAD PARAGRAPH</vt:lpstr>
      <vt:lpstr>TYPES OF LEAD PARAGRAPH</vt:lpstr>
      <vt:lpstr>THE IMPORTANCE OF THE LEAD PARA</vt:lpstr>
      <vt:lpstr>FASHIONING AN ATTRACTIVE LEAD PARA</vt:lpstr>
      <vt:lpstr>THE DON’Ts</vt:lpstr>
      <vt:lpstr>THE MEAT</vt:lpstr>
      <vt:lpstr>BEYOND THE CONTENT</vt:lpstr>
      <vt:lpstr>THAT’S IT FOLKS!</vt:lpstr>
    </vt:vector>
  </TitlesOfParts>
  <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TRADITIONAL MEDIA</dc:title>
  <dc:creator>Microsoft Office User</dc:creator>
  <cp:lastModifiedBy>Microsoft Office User</cp:lastModifiedBy>
  <cp:revision>31</cp:revision>
  <dcterms:created xsi:type="dcterms:W3CDTF">2020-10-31T02:56:13Z</dcterms:created>
  <dcterms:modified xsi:type="dcterms:W3CDTF">2020-11-03T23:11:40Z</dcterms:modified>
</cp:coreProperties>
</file>