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6" r:id="rId3"/>
    <p:sldId id="337" r:id="rId4"/>
    <p:sldId id="328" r:id="rId5"/>
    <p:sldId id="341" r:id="rId6"/>
    <p:sldId id="345" r:id="rId7"/>
    <p:sldId id="343" r:id="rId8"/>
    <p:sldId id="344" r:id="rId9"/>
    <p:sldId id="342" r:id="rId10"/>
    <p:sldId id="347" r:id="rId11"/>
    <p:sldId id="350" r:id="rId12"/>
    <p:sldId id="3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66FFFF"/>
    <a:srgbClr val="800040"/>
    <a:srgbClr val="FF66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95" autoAdjust="0"/>
  </p:normalViewPr>
  <p:slideViewPr>
    <p:cSldViewPr snapToGrid="0">
      <p:cViewPr varScale="1">
        <p:scale>
          <a:sx n="78" d="100"/>
          <a:sy n="78" d="100"/>
        </p:scale>
        <p:origin x="-23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30703-F2E0-4CB8-85D5-C209EE9F5BC3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D294-EAB6-4AF3-AE74-8D25637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8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7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6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7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6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1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1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5013-0258-437E-9A96-5AD67493E579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4E08-8168-47C5-8E04-04EF22D7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5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951" y="1814533"/>
            <a:ext cx="6221765" cy="125322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How to Engage with Media: </a:t>
            </a:r>
            <a:br>
              <a:rPr lang="en-US" sz="40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en-US" sz="40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Strategy and Tips &amp; Tricks</a:t>
            </a:r>
            <a:endParaRPr lang="en-US" sz="40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86739" y="4073049"/>
            <a:ext cx="5094457" cy="181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Presented by: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Fransisca Fitri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Executive Director of 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YAPPIKA-</a:t>
            </a:r>
            <a:r>
              <a:rPr lang="en-US" sz="2400" b="1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ActionAid</a:t>
            </a:r>
            <a:endParaRPr lang="en-US" sz="2400" b="1" dirty="0" smtClean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endParaRPr lang="en-US" sz="2400" b="1" dirty="0" smtClean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2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nd</a:t>
            </a:r>
            <a:r>
              <a:rPr lang="en-US" sz="24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Communication Workshop for 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EU-Funded Projects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November 4, 2020</a:t>
            </a:r>
            <a:endParaRPr lang="en-US" sz="24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7" name="Picture 6" descr="E:\PRO INQLUED\Laporan 2 Interim\Lampiran\interim report.jpg"/>
          <p:cNvPicPr/>
          <p:nvPr/>
        </p:nvPicPr>
        <p:blipFill rotWithShape="1">
          <a:blip r:embed="rId2">
            <a:clrChange>
              <a:clrFrom>
                <a:srgbClr val="63572F"/>
              </a:clrFrom>
              <a:clrTo>
                <a:srgbClr val="6357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9" b="35337"/>
          <a:stretch/>
        </p:blipFill>
        <p:spPr>
          <a:xfrm>
            <a:off x="527757" y="2045441"/>
            <a:ext cx="4370483" cy="425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247386" y="1451606"/>
            <a:ext cx="5294057" cy="49981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19389" y="1468089"/>
            <a:ext cx="758651" cy="775288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NEWS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19989" y="1323565"/>
            <a:ext cx="758651" cy="775288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TV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88860" y="2115354"/>
            <a:ext cx="758651" cy="775288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RADIO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430" y="4427150"/>
            <a:ext cx="758651" cy="7752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FB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31511" y="5517372"/>
            <a:ext cx="758651" cy="7752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2" name="Oval 21"/>
          <p:cNvSpPr/>
          <p:nvPr/>
        </p:nvSpPr>
        <p:spPr>
          <a:xfrm>
            <a:off x="2630225" y="5929764"/>
            <a:ext cx="758651" cy="7752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@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47528" y="5451399"/>
            <a:ext cx="758651" cy="7752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You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Tube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24" name="Picture 23" descr="logo_yappikaAA_memb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12" y="186611"/>
            <a:ext cx="2529922" cy="86909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3961" y="3061567"/>
            <a:ext cx="758651" cy="7752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WEBSITE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1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8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Awareness campaign with television and radio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062" y="1825625"/>
            <a:ext cx="5426738" cy="4351338"/>
          </a:xfrm>
        </p:spPr>
        <p:txBody>
          <a:bodyPr/>
          <a:lstStyle/>
          <a:p>
            <a:r>
              <a:rPr lang="en-US" dirty="0" smtClean="0"/>
              <a:t>National: </a:t>
            </a:r>
          </a:p>
          <a:p>
            <a:pPr lvl="1"/>
            <a:r>
              <a:rPr lang="en-US" dirty="0" smtClean="0"/>
              <a:t>KOMPAS TV </a:t>
            </a:r>
            <a:r>
              <a:rPr lang="mr-IN" dirty="0" smtClean="0"/>
              <a:t>–</a:t>
            </a:r>
            <a:r>
              <a:rPr lang="en-US" dirty="0" smtClean="0"/>
              <a:t> 2 sessions in NGOPI </a:t>
            </a:r>
            <a:r>
              <a:rPr lang="en-US" dirty="0" err="1" smtClean="0"/>
              <a:t>programme</a:t>
            </a:r>
            <a:r>
              <a:rPr lang="en-US" dirty="0" smtClean="0"/>
              <a:t> (8 pm). </a:t>
            </a:r>
          </a:p>
          <a:p>
            <a:pPr lvl="1"/>
            <a:r>
              <a:rPr lang="en-US" dirty="0" smtClean="0"/>
              <a:t>Mustang radio </a:t>
            </a:r>
            <a:r>
              <a:rPr lang="mr-IN" dirty="0" smtClean="0"/>
              <a:t>–</a:t>
            </a:r>
            <a:r>
              <a:rPr lang="en-US" dirty="0" smtClean="0"/>
              <a:t> 10 sessions in </a:t>
            </a:r>
            <a:r>
              <a:rPr lang="en-US" dirty="0" err="1" smtClean="0"/>
              <a:t>Talkshow</a:t>
            </a:r>
            <a:r>
              <a:rPr lang="en-US" dirty="0" smtClean="0"/>
              <a:t> Sore </a:t>
            </a:r>
            <a:r>
              <a:rPr lang="en-US" dirty="0" err="1" smtClean="0"/>
              <a:t>programme</a:t>
            </a:r>
            <a:r>
              <a:rPr lang="en-US" dirty="0" smtClean="0"/>
              <a:t> (6.30 pm).</a:t>
            </a:r>
          </a:p>
          <a:p>
            <a:r>
              <a:rPr lang="en-US" dirty="0" smtClean="0"/>
              <a:t>Local: </a:t>
            </a:r>
          </a:p>
          <a:p>
            <a:pPr lvl="1"/>
            <a:r>
              <a:rPr lang="en-US" dirty="0" smtClean="0"/>
              <a:t>CSM TV Sambas </a:t>
            </a:r>
            <a:r>
              <a:rPr lang="mr-IN" dirty="0" smtClean="0"/>
              <a:t>–</a:t>
            </a:r>
            <a:r>
              <a:rPr lang="en-US" dirty="0" smtClean="0"/>
              <a:t> 3 sessions</a:t>
            </a:r>
            <a:endParaRPr lang="en-US" dirty="0"/>
          </a:p>
        </p:txBody>
      </p:sp>
      <p:pic>
        <p:nvPicPr>
          <p:cNvPr id="4" name="Picture 3" descr="Screen Shot 2020-11-03 at 9.1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4" y="4017955"/>
            <a:ext cx="4699139" cy="2656035"/>
          </a:xfrm>
          <a:prstGeom prst="rect">
            <a:avLst/>
          </a:prstGeom>
        </p:spPr>
      </p:pic>
      <p:pic>
        <p:nvPicPr>
          <p:cNvPr id="5" name="Picture 4" descr="WhatsApp Image 2020-10-01 at 18.51.5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5" y="1331225"/>
            <a:ext cx="4673261" cy="25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7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Social media campaign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176" y="1825625"/>
            <a:ext cx="5247623" cy="4351338"/>
          </a:xfrm>
        </p:spPr>
        <p:txBody>
          <a:bodyPr/>
          <a:lstStyle/>
          <a:p>
            <a:r>
              <a:rPr lang="en-US" dirty="0"/>
              <a:t>Social media </a:t>
            </a:r>
          </a:p>
          <a:p>
            <a:pPr lvl="1"/>
            <a:r>
              <a:rPr lang="en-US" dirty="0"/>
              <a:t>Website, </a:t>
            </a:r>
            <a:r>
              <a:rPr lang="en-US" dirty="0" err="1"/>
              <a:t>FaceBook</a:t>
            </a:r>
            <a:r>
              <a:rPr lang="en-US" dirty="0"/>
              <a:t>, Twitter, </a:t>
            </a:r>
            <a:r>
              <a:rPr lang="en-US" dirty="0" err="1"/>
              <a:t>Instagram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YAPPIKA</a:t>
            </a:r>
          </a:p>
          <a:p>
            <a:pPr lvl="1"/>
            <a:r>
              <a:rPr lang="en-US" dirty="0"/>
              <a:t>Website, </a:t>
            </a:r>
            <a:r>
              <a:rPr lang="en-US" dirty="0" err="1"/>
              <a:t>FaceBook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three co-partners</a:t>
            </a:r>
          </a:p>
          <a:p>
            <a:pPr lvl="1"/>
            <a:r>
              <a:rPr lang="en-US" dirty="0" err="1"/>
              <a:t>FaceBook</a:t>
            </a:r>
            <a:r>
              <a:rPr lang="en-US" dirty="0"/>
              <a:t>, Twitter, </a:t>
            </a:r>
            <a:r>
              <a:rPr lang="en-US" dirty="0" err="1"/>
              <a:t>Instagram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YAPPIKA and co-partners’ staff and school community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Method: organic and boosting</a:t>
            </a:r>
            <a:endParaRPr lang="en-US" dirty="0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2517347" y="3227549"/>
            <a:ext cx="788130" cy="1282043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1171188" y="2997377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2200296" y="2167089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3496915" y="2274433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3933513" y="300094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86" y="4912298"/>
            <a:ext cx="10515600" cy="132556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4" descr="logo_yappikaAA_memb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12" y="186611"/>
            <a:ext cx="2529922" cy="8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2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Pro-</a:t>
            </a:r>
            <a:r>
              <a:rPr lang="en-US" sz="3600" b="1" dirty="0" err="1"/>
              <a:t>InQluEd</a:t>
            </a:r>
            <a:r>
              <a:rPr lang="en-US" sz="3600" dirty="0"/>
              <a:t>: Promoting civil society-led initiatives for inclusive and quality education in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681" y="4371475"/>
            <a:ext cx="4502669" cy="17745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Feb 2018 - Project </a:t>
            </a:r>
            <a:r>
              <a:rPr lang="en-US" dirty="0"/>
              <a:t>started </a:t>
            </a:r>
            <a:r>
              <a:rPr lang="en-US" dirty="0" smtClean="0"/>
              <a:t>in 3 locations: </a:t>
            </a:r>
            <a:r>
              <a:rPr lang="en-US" dirty="0" smtClean="0"/>
              <a:t>Sambas</a:t>
            </a:r>
            <a:r>
              <a:rPr lang="en-US" dirty="0"/>
              <a:t>, </a:t>
            </a:r>
            <a:r>
              <a:rPr lang="en-US" dirty="0" err="1" smtClean="0"/>
              <a:t>Bima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West </a:t>
            </a:r>
            <a:r>
              <a:rPr lang="en-US" dirty="0"/>
              <a:t>Sumba with 3 co-</a:t>
            </a:r>
            <a:r>
              <a:rPr lang="en-US" dirty="0" smtClean="0"/>
              <a:t>partners: </a:t>
            </a:r>
            <a:r>
              <a:rPr lang="en-US" dirty="0" err="1" smtClean="0"/>
              <a:t>Gemawan</a:t>
            </a:r>
            <a:r>
              <a:rPr lang="en-US" dirty="0"/>
              <a:t>, </a:t>
            </a:r>
            <a:r>
              <a:rPr lang="en-US" dirty="0" err="1" smtClean="0"/>
              <a:t>Solud</a:t>
            </a:r>
            <a:r>
              <a:rPr lang="en-US" dirty="0" smtClean="0"/>
              <a:t> and </a:t>
            </a:r>
            <a:r>
              <a:rPr lang="en-US" dirty="0" err="1" smtClean="0"/>
              <a:t>Bahtera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35255"/>
              </p:ext>
            </p:extLst>
          </p:nvPr>
        </p:nvGraphicFramePr>
        <p:xfrm>
          <a:off x="5521799" y="1827386"/>
          <a:ext cx="5943346" cy="4577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1673"/>
                <a:gridCol w="29716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TARGETS Op4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ACHIEVEMENTS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18 articles by local mainstream media journalists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 articles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3 talk shows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talk</a:t>
                      </a:r>
                      <a:r>
                        <a:rPr lang="en-US" baseline="0" dirty="0" smtClean="0"/>
                        <a:t> shows in KOMPAS TV, 10 talk shows in Mustang radio, </a:t>
                      </a:r>
                      <a:r>
                        <a:rPr lang="en-US" baseline="0" dirty="0" smtClean="0"/>
                        <a:t>3 </a:t>
                      </a:r>
                      <a:r>
                        <a:rPr lang="en-US" baseline="0" dirty="0" smtClean="0"/>
                        <a:t>talks shows in CSM TV Sambas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70,000 responses (clicks, likes, comments, shares)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23,302 people reached by social media campaign, 40,248 responses </a:t>
                      </a:r>
                      <a:r>
                        <a:rPr lang="en-US" sz="1800" kern="1200" dirty="0" smtClean="0">
                          <a:effectLst/>
                        </a:rPr>
                        <a:t>(clicks, likes, comments, shares)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60 citizen journalists will produce an article every quarter in social media from Year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r>
                        <a:rPr lang="en-US" baseline="0" dirty="0" smtClean="0"/>
                        <a:t> citizen journalist, 11 articles published in local media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 Shot 2020-11-03 at 6.15.0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 r="1709" b="17715"/>
          <a:stretch/>
        </p:blipFill>
        <p:spPr>
          <a:xfrm>
            <a:off x="957802" y="1856395"/>
            <a:ext cx="4235313" cy="21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First think first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communication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media to communicate the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the communication </a:t>
            </a:r>
            <a:r>
              <a:rPr lang="en-US" dirty="0" smtClean="0"/>
              <a:t>targets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communication activities/materials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Media selected for publicizing the </a:t>
            </a:r>
            <a:r>
              <a:rPr lang="en-US" sz="3600" dirty="0" err="1" smtClean="0"/>
              <a:t>programme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0999"/>
            <a:ext cx="10515600" cy="4345964"/>
          </a:xfrm>
        </p:spPr>
        <p:txBody>
          <a:bodyPr/>
          <a:lstStyle/>
          <a:p>
            <a:r>
              <a:rPr lang="en-US" dirty="0" smtClean="0"/>
              <a:t>Local newspaper - print/online</a:t>
            </a:r>
          </a:p>
          <a:p>
            <a:r>
              <a:rPr lang="en-US" dirty="0" smtClean="0"/>
              <a:t>Television </a:t>
            </a:r>
            <a:r>
              <a:rPr lang="mr-IN" dirty="0" smtClean="0"/>
              <a:t>–</a:t>
            </a:r>
            <a:r>
              <a:rPr lang="en-US" dirty="0" smtClean="0"/>
              <a:t> national/local</a:t>
            </a:r>
          </a:p>
          <a:p>
            <a:r>
              <a:rPr lang="en-US" dirty="0" smtClean="0"/>
              <a:t>Radio </a:t>
            </a:r>
            <a:r>
              <a:rPr lang="mr-IN" dirty="0" smtClean="0"/>
              <a:t>–</a:t>
            </a:r>
            <a:r>
              <a:rPr lang="en-US" dirty="0" smtClean="0"/>
              <a:t> Jakarta/national streaming</a:t>
            </a:r>
          </a:p>
          <a:p>
            <a:r>
              <a:rPr lang="en-US" dirty="0" smtClean="0"/>
              <a:t>Social media </a:t>
            </a:r>
            <a:r>
              <a:rPr lang="mr-IN" dirty="0" smtClean="0"/>
              <a:t>–</a:t>
            </a:r>
            <a:r>
              <a:rPr lang="en-US" dirty="0" smtClean="0"/>
              <a:t> Website, </a:t>
            </a:r>
            <a:r>
              <a:rPr lang="en-US" dirty="0" err="1"/>
              <a:t>FaceBook</a:t>
            </a:r>
            <a:r>
              <a:rPr lang="en-US" dirty="0"/>
              <a:t>, Twitter, </a:t>
            </a:r>
            <a:r>
              <a:rPr lang="en-US" dirty="0" err="1" smtClean="0"/>
              <a:t>Instagram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282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WhatsApp Image 2020-10-29 at 17.07.1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2"/>
          <a:stretch/>
        </p:blipFill>
        <p:spPr>
          <a:xfrm>
            <a:off x="4799287" y="3200702"/>
            <a:ext cx="2836690" cy="3545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Programme’s</a:t>
            </a:r>
            <a:r>
              <a:rPr lang="en-US" sz="3600" dirty="0" smtClean="0"/>
              <a:t> communication </a:t>
            </a:r>
            <a:r>
              <a:rPr lang="en-US" sz="3600" dirty="0" smtClean="0"/>
              <a:t>strategy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781179" y="4932152"/>
            <a:ext cx="3183031" cy="7587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Write and distribute press release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841115" y="3233105"/>
            <a:ext cx="4139589" cy="9237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Invite </a:t>
            </a:r>
            <a:r>
              <a:rPr lang="en-US" sz="2000" dirty="0"/>
              <a:t>media journalists to visit schools </a:t>
            </a:r>
            <a:r>
              <a:rPr lang="en-US" sz="2000" dirty="0">
                <a:sym typeface="Wingdings"/>
              </a:rPr>
              <a:t>to create stories (not only </a:t>
            </a:r>
            <a:r>
              <a:rPr lang="en-US" sz="2000" dirty="0" smtClean="0">
                <a:sym typeface="Wingdings"/>
              </a:rPr>
              <a:t>a single </a:t>
            </a:r>
            <a:r>
              <a:rPr lang="en-US" sz="2000" dirty="0">
                <a:sym typeface="Wingdings"/>
              </a:rPr>
              <a:t>article)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4007659" y="1814505"/>
            <a:ext cx="4403469" cy="80827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Meet </a:t>
            </a:r>
            <a:r>
              <a:rPr lang="en-US" sz="2000" dirty="0"/>
              <a:t>with journalists/editors </a:t>
            </a:r>
            <a:r>
              <a:rPr lang="en-US" sz="2000" dirty="0" smtClean="0"/>
              <a:t>and</a:t>
            </a:r>
            <a:r>
              <a:rPr lang="en-US" sz="2000" dirty="0"/>
              <a:t>/or set a journalists gathering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40994" y="3369009"/>
            <a:ext cx="3727280" cy="7713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Maintain </a:t>
            </a:r>
            <a:r>
              <a:rPr lang="en-US" sz="2000" dirty="0"/>
              <a:t>personal relation with journalists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73987" y="4936089"/>
            <a:ext cx="3727280" cy="705365"/>
          </a:xfrm>
          <a:prstGeom prst="round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Conduct </a:t>
            </a:r>
            <a:r>
              <a:rPr lang="en-US" sz="2000" dirty="0"/>
              <a:t>citizen journalism training</a:t>
            </a:r>
          </a:p>
        </p:txBody>
      </p:sp>
      <p:sp>
        <p:nvSpPr>
          <p:cNvPr id="11" name="Oval 10"/>
          <p:cNvSpPr/>
          <p:nvPr/>
        </p:nvSpPr>
        <p:spPr>
          <a:xfrm>
            <a:off x="4898240" y="2655775"/>
            <a:ext cx="2688260" cy="407438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4749809" y="4767197"/>
            <a:ext cx="379325" cy="412387"/>
          </a:xfrm>
          <a:prstGeom prst="star7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4852732" y="3500985"/>
            <a:ext cx="379325" cy="412387"/>
          </a:xfrm>
          <a:prstGeom prst="star7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6056677" y="2494760"/>
            <a:ext cx="379325" cy="412387"/>
          </a:xfrm>
          <a:prstGeom prst="star7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7277113" y="3616454"/>
            <a:ext cx="379325" cy="412387"/>
          </a:xfrm>
          <a:prstGeom prst="star7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7409052" y="4936092"/>
            <a:ext cx="379325" cy="412387"/>
          </a:xfrm>
          <a:prstGeom prst="star7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5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1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11-02 at 11.21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3840" r="12813" b="7172"/>
          <a:stretch/>
        </p:blipFill>
        <p:spPr>
          <a:xfrm>
            <a:off x="6415107" y="355347"/>
            <a:ext cx="4150468" cy="6102885"/>
          </a:xfrm>
          <a:prstGeom prst="rect">
            <a:avLst/>
          </a:prstGeom>
        </p:spPr>
      </p:pic>
      <p:pic>
        <p:nvPicPr>
          <p:cNvPr id="5" name="Picture 4" descr="Screen Shot 2020-11-02 at 11.20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3387" r="13063" b="4913"/>
          <a:stretch/>
        </p:blipFill>
        <p:spPr>
          <a:xfrm>
            <a:off x="2400457" y="247833"/>
            <a:ext cx="4057547" cy="6288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02" y="597487"/>
            <a:ext cx="2026862" cy="1325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Press release</a:t>
            </a:r>
            <a:endParaRPr lang="en-US" sz="3600" b="1" dirty="0"/>
          </a:p>
        </p:txBody>
      </p:sp>
      <p:sp>
        <p:nvSpPr>
          <p:cNvPr id="8" name="Freeform 7"/>
          <p:cNvSpPr/>
          <p:nvPr/>
        </p:nvSpPr>
        <p:spPr>
          <a:xfrm>
            <a:off x="2865062" y="1781299"/>
            <a:ext cx="3174798" cy="588603"/>
          </a:xfrm>
          <a:custGeom>
            <a:avLst/>
            <a:gdLst>
              <a:gd name="connsiteX0" fmla="*/ 542039 w 3174798"/>
              <a:gd name="connsiteY0" fmla="*/ 0 h 588603"/>
              <a:gd name="connsiteX1" fmla="*/ 542039 w 3174798"/>
              <a:gd name="connsiteY1" fmla="*/ 0 h 588603"/>
              <a:gd name="connsiteX2" fmla="*/ 263276 w 3174798"/>
              <a:gd name="connsiteY2" fmla="*/ 15489 h 588603"/>
              <a:gd name="connsiteX3" fmla="*/ 170355 w 3174798"/>
              <a:gd name="connsiteY3" fmla="*/ 46468 h 588603"/>
              <a:gd name="connsiteX4" fmla="*/ 123894 w 3174798"/>
              <a:gd name="connsiteY4" fmla="*/ 77447 h 588603"/>
              <a:gd name="connsiteX5" fmla="*/ 30974 w 3174798"/>
              <a:gd name="connsiteY5" fmla="*/ 201364 h 588603"/>
              <a:gd name="connsiteX6" fmla="*/ 0 w 3174798"/>
              <a:gd name="connsiteY6" fmla="*/ 294301 h 588603"/>
              <a:gd name="connsiteX7" fmla="*/ 15487 w 3174798"/>
              <a:gd name="connsiteY7" fmla="*/ 418218 h 588603"/>
              <a:gd name="connsiteX8" fmla="*/ 92921 w 3174798"/>
              <a:gd name="connsiteY8" fmla="*/ 511155 h 588603"/>
              <a:gd name="connsiteX9" fmla="*/ 139381 w 3174798"/>
              <a:gd name="connsiteY9" fmla="*/ 526645 h 588603"/>
              <a:gd name="connsiteX10" fmla="*/ 185842 w 3174798"/>
              <a:gd name="connsiteY10" fmla="*/ 557624 h 588603"/>
              <a:gd name="connsiteX11" fmla="*/ 294250 w 3174798"/>
              <a:gd name="connsiteY11" fmla="*/ 588603 h 588603"/>
              <a:gd name="connsiteX12" fmla="*/ 758854 w 3174798"/>
              <a:gd name="connsiteY12" fmla="*/ 573113 h 588603"/>
              <a:gd name="connsiteX13" fmla="*/ 898236 w 3174798"/>
              <a:gd name="connsiteY13" fmla="*/ 542134 h 588603"/>
              <a:gd name="connsiteX14" fmla="*/ 1393814 w 3174798"/>
              <a:gd name="connsiteY14" fmla="*/ 495665 h 588603"/>
              <a:gd name="connsiteX15" fmla="*/ 1517708 w 3174798"/>
              <a:gd name="connsiteY15" fmla="*/ 480176 h 588603"/>
              <a:gd name="connsiteX16" fmla="*/ 1626116 w 3174798"/>
              <a:gd name="connsiteY16" fmla="*/ 464686 h 588603"/>
              <a:gd name="connsiteX17" fmla="*/ 1765498 w 3174798"/>
              <a:gd name="connsiteY17" fmla="*/ 449197 h 588603"/>
              <a:gd name="connsiteX18" fmla="*/ 1982313 w 3174798"/>
              <a:gd name="connsiteY18" fmla="*/ 418218 h 588603"/>
              <a:gd name="connsiteX19" fmla="*/ 2400457 w 3174798"/>
              <a:gd name="connsiteY19" fmla="*/ 402728 h 588603"/>
              <a:gd name="connsiteX20" fmla="*/ 2911522 w 3174798"/>
              <a:gd name="connsiteY20" fmla="*/ 356259 h 588603"/>
              <a:gd name="connsiteX21" fmla="*/ 3004443 w 3174798"/>
              <a:gd name="connsiteY21" fmla="*/ 325280 h 588603"/>
              <a:gd name="connsiteX22" fmla="*/ 3050904 w 3174798"/>
              <a:gd name="connsiteY22" fmla="*/ 309791 h 588603"/>
              <a:gd name="connsiteX23" fmla="*/ 3097364 w 3174798"/>
              <a:gd name="connsiteY23" fmla="*/ 278812 h 588603"/>
              <a:gd name="connsiteX24" fmla="*/ 3174798 w 3174798"/>
              <a:gd name="connsiteY24" fmla="*/ 139406 h 588603"/>
              <a:gd name="connsiteX25" fmla="*/ 3159311 w 3174798"/>
              <a:gd name="connsiteY25" fmla="*/ 92937 h 588603"/>
              <a:gd name="connsiteX26" fmla="*/ 3066391 w 3174798"/>
              <a:gd name="connsiteY26" fmla="*/ 61958 h 588603"/>
              <a:gd name="connsiteX27" fmla="*/ 2927009 w 3174798"/>
              <a:gd name="connsiteY27" fmla="*/ 30979 h 588603"/>
              <a:gd name="connsiteX28" fmla="*/ 1780984 w 3174798"/>
              <a:gd name="connsiteY28" fmla="*/ 46468 h 588603"/>
              <a:gd name="connsiteX29" fmla="*/ 1641603 w 3174798"/>
              <a:gd name="connsiteY29" fmla="*/ 61958 h 588603"/>
              <a:gd name="connsiteX30" fmla="*/ 526552 w 3174798"/>
              <a:gd name="connsiteY30" fmla="*/ 46468 h 588603"/>
              <a:gd name="connsiteX31" fmla="*/ 542039 w 3174798"/>
              <a:gd name="connsiteY31" fmla="*/ 0 h 5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74798" h="588603">
                <a:moveTo>
                  <a:pt x="542039" y="0"/>
                </a:moveTo>
                <a:lnTo>
                  <a:pt x="542039" y="0"/>
                </a:lnTo>
                <a:cubicBezTo>
                  <a:pt x="449118" y="5163"/>
                  <a:pt x="355621" y="3944"/>
                  <a:pt x="263276" y="15489"/>
                </a:cubicBezTo>
                <a:cubicBezTo>
                  <a:pt x="230879" y="19539"/>
                  <a:pt x="170355" y="46468"/>
                  <a:pt x="170355" y="46468"/>
                </a:cubicBezTo>
                <a:cubicBezTo>
                  <a:pt x="154868" y="56794"/>
                  <a:pt x="138428" y="65818"/>
                  <a:pt x="123894" y="77447"/>
                </a:cubicBezTo>
                <a:cubicBezTo>
                  <a:pt x="90540" y="104135"/>
                  <a:pt x="39979" y="174345"/>
                  <a:pt x="30974" y="201364"/>
                </a:cubicBezTo>
                <a:lnTo>
                  <a:pt x="0" y="294301"/>
                </a:lnTo>
                <a:cubicBezTo>
                  <a:pt x="5162" y="335607"/>
                  <a:pt x="4536" y="378057"/>
                  <a:pt x="15487" y="418218"/>
                </a:cubicBezTo>
                <a:cubicBezTo>
                  <a:pt x="21835" y="441500"/>
                  <a:pt x="76569" y="500252"/>
                  <a:pt x="92921" y="511155"/>
                </a:cubicBezTo>
                <a:cubicBezTo>
                  <a:pt x="106503" y="520212"/>
                  <a:pt x="124780" y="519343"/>
                  <a:pt x="139381" y="526645"/>
                </a:cubicBezTo>
                <a:cubicBezTo>
                  <a:pt x="156029" y="534971"/>
                  <a:pt x="169194" y="549298"/>
                  <a:pt x="185842" y="557624"/>
                </a:cubicBezTo>
                <a:cubicBezTo>
                  <a:pt x="208057" y="568733"/>
                  <a:pt x="274405" y="583641"/>
                  <a:pt x="294250" y="588603"/>
                </a:cubicBezTo>
                <a:cubicBezTo>
                  <a:pt x="449118" y="583440"/>
                  <a:pt x="604152" y="581955"/>
                  <a:pt x="758854" y="573113"/>
                </a:cubicBezTo>
                <a:cubicBezTo>
                  <a:pt x="811263" y="570118"/>
                  <a:pt x="847865" y="550531"/>
                  <a:pt x="898236" y="542134"/>
                </a:cubicBezTo>
                <a:cubicBezTo>
                  <a:pt x="1140974" y="501670"/>
                  <a:pt x="1126554" y="510516"/>
                  <a:pt x="1393814" y="495665"/>
                </a:cubicBezTo>
                <a:lnTo>
                  <a:pt x="1517708" y="480176"/>
                </a:lnTo>
                <a:lnTo>
                  <a:pt x="1626116" y="464686"/>
                </a:lnTo>
                <a:cubicBezTo>
                  <a:pt x="1672502" y="458887"/>
                  <a:pt x="1719162" y="455376"/>
                  <a:pt x="1765498" y="449197"/>
                </a:cubicBezTo>
                <a:cubicBezTo>
                  <a:pt x="1853916" y="437406"/>
                  <a:pt x="1887640" y="423629"/>
                  <a:pt x="1982313" y="418218"/>
                </a:cubicBezTo>
                <a:cubicBezTo>
                  <a:pt x="2121563" y="410260"/>
                  <a:pt x="2261076" y="407891"/>
                  <a:pt x="2400457" y="402728"/>
                </a:cubicBezTo>
                <a:cubicBezTo>
                  <a:pt x="2829115" y="368429"/>
                  <a:pt x="2659159" y="387811"/>
                  <a:pt x="2911522" y="356259"/>
                </a:cubicBezTo>
                <a:lnTo>
                  <a:pt x="3004443" y="325280"/>
                </a:lnTo>
                <a:lnTo>
                  <a:pt x="3050904" y="309791"/>
                </a:lnTo>
                <a:cubicBezTo>
                  <a:pt x="3066391" y="299465"/>
                  <a:pt x="3085108" y="292821"/>
                  <a:pt x="3097364" y="278812"/>
                </a:cubicBezTo>
                <a:cubicBezTo>
                  <a:pt x="3154711" y="213260"/>
                  <a:pt x="3153528" y="203227"/>
                  <a:pt x="3174798" y="139406"/>
                </a:cubicBezTo>
                <a:cubicBezTo>
                  <a:pt x="3169636" y="123916"/>
                  <a:pt x="3172596" y="102428"/>
                  <a:pt x="3159311" y="92937"/>
                </a:cubicBezTo>
                <a:cubicBezTo>
                  <a:pt x="3132745" y="73958"/>
                  <a:pt x="3098406" y="68362"/>
                  <a:pt x="3066391" y="61958"/>
                </a:cubicBezTo>
                <a:cubicBezTo>
                  <a:pt x="2968085" y="42293"/>
                  <a:pt x="3014493" y="52853"/>
                  <a:pt x="2927009" y="30979"/>
                </a:cubicBezTo>
                <a:lnTo>
                  <a:pt x="1780984" y="46468"/>
                </a:lnTo>
                <a:cubicBezTo>
                  <a:pt x="1734251" y="47594"/>
                  <a:pt x="1688349" y="61958"/>
                  <a:pt x="1641603" y="61958"/>
                </a:cubicBezTo>
                <a:cubicBezTo>
                  <a:pt x="1269883" y="61958"/>
                  <a:pt x="898236" y="51631"/>
                  <a:pt x="526552" y="46468"/>
                </a:cubicBezTo>
                <a:lnTo>
                  <a:pt x="542039" y="0"/>
                </a:lnTo>
                <a:close/>
              </a:path>
            </a:pathLst>
          </a:custGeom>
          <a:noFill/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599321" y="3609067"/>
            <a:ext cx="1442743" cy="604093"/>
          </a:xfrm>
          <a:custGeom>
            <a:avLst/>
            <a:gdLst>
              <a:gd name="connsiteX0" fmla="*/ 542039 w 3174798"/>
              <a:gd name="connsiteY0" fmla="*/ 0 h 588603"/>
              <a:gd name="connsiteX1" fmla="*/ 542039 w 3174798"/>
              <a:gd name="connsiteY1" fmla="*/ 0 h 588603"/>
              <a:gd name="connsiteX2" fmla="*/ 263276 w 3174798"/>
              <a:gd name="connsiteY2" fmla="*/ 15489 h 588603"/>
              <a:gd name="connsiteX3" fmla="*/ 170355 w 3174798"/>
              <a:gd name="connsiteY3" fmla="*/ 46468 h 588603"/>
              <a:gd name="connsiteX4" fmla="*/ 123894 w 3174798"/>
              <a:gd name="connsiteY4" fmla="*/ 77447 h 588603"/>
              <a:gd name="connsiteX5" fmla="*/ 30974 w 3174798"/>
              <a:gd name="connsiteY5" fmla="*/ 201364 h 588603"/>
              <a:gd name="connsiteX6" fmla="*/ 0 w 3174798"/>
              <a:gd name="connsiteY6" fmla="*/ 294301 h 588603"/>
              <a:gd name="connsiteX7" fmla="*/ 15487 w 3174798"/>
              <a:gd name="connsiteY7" fmla="*/ 418218 h 588603"/>
              <a:gd name="connsiteX8" fmla="*/ 92921 w 3174798"/>
              <a:gd name="connsiteY8" fmla="*/ 511155 h 588603"/>
              <a:gd name="connsiteX9" fmla="*/ 139381 w 3174798"/>
              <a:gd name="connsiteY9" fmla="*/ 526645 h 588603"/>
              <a:gd name="connsiteX10" fmla="*/ 185842 w 3174798"/>
              <a:gd name="connsiteY10" fmla="*/ 557624 h 588603"/>
              <a:gd name="connsiteX11" fmla="*/ 294250 w 3174798"/>
              <a:gd name="connsiteY11" fmla="*/ 588603 h 588603"/>
              <a:gd name="connsiteX12" fmla="*/ 758854 w 3174798"/>
              <a:gd name="connsiteY12" fmla="*/ 573113 h 588603"/>
              <a:gd name="connsiteX13" fmla="*/ 898236 w 3174798"/>
              <a:gd name="connsiteY13" fmla="*/ 542134 h 588603"/>
              <a:gd name="connsiteX14" fmla="*/ 1393814 w 3174798"/>
              <a:gd name="connsiteY14" fmla="*/ 495665 h 588603"/>
              <a:gd name="connsiteX15" fmla="*/ 1517708 w 3174798"/>
              <a:gd name="connsiteY15" fmla="*/ 480176 h 588603"/>
              <a:gd name="connsiteX16" fmla="*/ 1626116 w 3174798"/>
              <a:gd name="connsiteY16" fmla="*/ 464686 h 588603"/>
              <a:gd name="connsiteX17" fmla="*/ 1765498 w 3174798"/>
              <a:gd name="connsiteY17" fmla="*/ 449197 h 588603"/>
              <a:gd name="connsiteX18" fmla="*/ 1982313 w 3174798"/>
              <a:gd name="connsiteY18" fmla="*/ 418218 h 588603"/>
              <a:gd name="connsiteX19" fmla="*/ 2400457 w 3174798"/>
              <a:gd name="connsiteY19" fmla="*/ 402728 h 588603"/>
              <a:gd name="connsiteX20" fmla="*/ 2911522 w 3174798"/>
              <a:gd name="connsiteY20" fmla="*/ 356259 h 588603"/>
              <a:gd name="connsiteX21" fmla="*/ 3004443 w 3174798"/>
              <a:gd name="connsiteY21" fmla="*/ 325280 h 588603"/>
              <a:gd name="connsiteX22" fmla="*/ 3050904 w 3174798"/>
              <a:gd name="connsiteY22" fmla="*/ 309791 h 588603"/>
              <a:gd name="connsiteX23" fmla="*/ 3097364 w 3174798"/>
              <a:gd name="connsiteY23" fmla="*/ 278812 h 588603"/>
              <a:gd name="connsiteX24" fmla="*/ 3174798 w 3174798"/>
              <a:gd name="connsiteY24" fmla="*/ 139406 h 588603"/>
              <a:gd name="connsiteX25" fmla="*/ 3159311 w 3174798"/>
              <a:gd name="connsiteY25" fmla="*/ 92937 h 588603"/>
              <a:gd name="connsiteX26" fmla="*/ 3066391 w 3174798"/>
              <a:gd name="connsiteY26" fmla="*/ 61958 h 588603"/>
              <a:gd name="connsiteX27" fmla="*/ 2927009 w 3174798"/>
              <a:gd name="connsiteY27" fmla="*/ 30979 h 588603"/>
              <a:gd name="connsiteX28" fmla="*/ 1780984 w 3174798"/>
              <a:gd name="connsiteY28" fmla="*/ 46468 h 588603"/>
              <a:gd name="connsiteX29" fmla="*/ 1641603 w 3174798"/>
              <a:gd name="connsiteY29" fmla="*/ 61958 h 588603"/>
              <a:gd name="connsiteX30" fmla="*/ 526552 w 3174798"/>
              <a:gd name="connsiteY30" fmla="*/ 46468 h 588603"/>
              <a:gd name="connsiteX31" fmla="*/ 542039 w 3174798"/>
              <a:gd name="connsiteY31" fmla="*/ 0 h 5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74798" h="588603">
                <a:moveTo>
                  <a:pt x="542039" y="0"/>
                </a:moveTo>
                <a:lnTo>
                  <a:pt x="542039" y="0"/>
                </a:lnTo>
                <a:cubicBezTo>
                  <a:pt x="449118" y="5163"/>
                  <a:pt x="355621" y="3944"/>
                  <a:pt x="263276" y="15489"/>
                </a:cubicBezTo>
                <a:cubicBezTo>
                  <a:pt x="230879" y="19539"/>
                  <a:pt x="170355" y="46468"/>
                  <a:pt x="170355" y="46468"/>
                </a:cubicBezTo>
                <a:cubicBezTo>
                  <a:pt x="154868" y="56794"/>
                  <a:pt x="138428" y="65818"/>
                  <a:pt x="123894" y="77447"/>
                </a:cubicBezTo>
                <a:cubicBezTo>
                  <a:pt x="90540" y="104135"/>
                  <a:pt x="39979" y="174345"/>
                  <a:pt x="30974" y="201364"/>
                </a:cubicBezTo>
                <a:lnTo>
                  <a:pt x="0" y="294301"/>
                </a:lnTo>
                <a:cubicBezTo>
                  <a:pt x="5162" y="335607"/>
                  <a:pt x="4536" y="378057"/>
                  <a:pt x="15487" y="418218"/>
                </a:cubicBezTo>
                <a:cubicBezTo>
                  <a:pt x="21835" y="441500"/>
                  <a:pt x="76569" y="500252"/>
                  <a:pt x="92921" y="511155"/>
                </a:cubicBezTo>
                <a:cubicBezTo>
                  <a:pt x="106503" y="520212"/>
                  <a:pt x="124780" y="519343"/>
                  <a:pt x="139381" y="526645"/>
                </a:cubicBezTo>
                <a:cubicBezTo>
                  <a:pt x="156029" y="534971"/>
                  <a:pt x="169194" y="549298"/>
                  <a:pt x="185842" y="557624"/>
                </a:cubicBezTo>
                <a:cubicBezTo>
                  <a:pt x="208057" y="568733"/>
                  <a:pt x="274405" y="583641"/>
                  <a:pt x="294250" y="588603"/>
                </a:cubicBezTo>
                <a:cubicBezTo>
                  <a:pt x="449118" y="583440"/>
                  <a:pt x="604152" y="581955"/>
                  <a:pt x="758854" y="573113"/>
                </a:cubicBezTo>
                <a:cubicBezTo>
                  <a:pt x="811263" y="570118"/>
                  <a:pt x="847865" y="550531"/>
                  <a:pt x="898236" y="542134"/>
                </a:cubicBezTo>
                <a:cubicBezTo>
                  <a:pt x="1140974" y="501670"/>
                  <a:pt x="1126554" y="510516"/>
                  <a:pt x="1393814" y="495665"/>
                </a:cubicBezTo>
                <a:lnTo>
                  <a:pt x="1517708" y="480176"/>
                </a:lnTo>
                <a:lnTo>
                  <a:pt x="1626116" y="464686"/>
                </a:lnTo>
                <a:cubicBezTo>
                  <a:pt x="1672502" y="458887"/>
                  <a:pt x="1719162" y="455376"/>
                  <a:pt x="1765498" y="449197"/>
                </a:cubicBezTo>
                <a:cubicBezTo>
                  <a:pt x="1853916" y="437406"/>
                  <a:pt x="1887640" y="423629"/>
                  <a:pt x="1982313" y="418218"/>
                </a:cubicBezTo>
                <a:cubicBezTo>
                  <a:pt x="2121563" y="410260"/>
                  <a:pt x="2261076" y="407891"/>
                  <a:pt x="2400457" y="402728"/>
                </a:cubicBezTo>
                <a:cubicBezTo>
                  <a:pt x="2829115" y="368429"/>
                  <a:pt x="2659159" y="387811"/>
                  <a:pt x="2911522" y="356259"/>
                </a:cubicBezTo>
                <a:lnTo>
                  <a:pt x="3004443" y="325280"/>
                </a:lnTo>
                <a:lnTo>
                  <a:pt x="3050904" y="309791"/>
                </a:lnTo>
                <a:cubicBezTo>
                  <a:pt x="3066391" y="299465"/>
                  <a:pt x="3085108" y="292821"/>
                  <a:pt x="3097364" y="278812"/>
                </a:cubicBezTo>
                <a:cubicBezTo>
                  <a:pt x="3154711" y="213260"/>
                  <a:pt x="3153528" y="203227"/>
                  <a:pt x="3174798" y="139406"/>
                </a:cubicBezTo>
                <a:cubicBezTo>
                  <a:pt x="3169636" y="123916"/>
                  <a:pt x="3172596" y="102428"/>
                  <a:pt x="3159311" y="92937"/>
                </a:cubicBezTo>
                <a:cubicBezTo>
                  <a:pt x="3132745" y="73958"/>
                  <a:pt x="3098406" y="68362"/>
                  <a:pt x="3066391" y="61958"/>
                </a:cubicBezTo>
                <a:cubicBezTo>
                  <a:pt x="2968085" y="42293"/>
                  <a:pt x="3014493" y="52853"/>
                  <a:pt x="2927009" y="30979"/>
                </a:cubicBezTo>
                <a:lnTo>
                  <a:pt x="1780984" y="46468"/>
                </a:lnTo>
                <a:cubicBezTo>
                  <a:pt x="1734251" y="47594"/>
                  <a:pt x="1688349" y="61958"/>
                  <a:pt x="1641603" y="61958"/>
                </a:cubicBezTo>
                <a:cubicBezTo>
                  <a:pt x="1269883" y="61958"/>
                  <a:pt x="898236" y="51631"/>
                  <a:pt x="526552" y="46468"/>
                </a:cubicBezTo>
                <a:lnTo>
                  <a:pt x="542039" y="0"/>
                </a:lnTo>
                <a:close/>
              </a:path>
            </a:pathLst>
          </a:custGeom>
          <a:noFill/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90911" y="5387869"/>
            <a:ext cx="3174798" cy="588603"/>
          </a:xfrm>
          <a:custGeom>
            <a:avLst/>
            <a:gdLst>
              <a:gd name="connsiteX0" fmla="*/ 542039 w 3174798"/>
              <a:gd name="connsiteY0" fmla="*/ 0 h 588603"/>
              <a:gd name="connsiteX1" fmla="*/ 542039 w 3174798"/>
              <a:gd name="connsiteY1" fmla="*/ 0 h 588603"/>
              <a:gd name="connsiteX2" fmla="*/ 263276 w 3174798"/>
              <a:gd name="connsiteY2" fmla="*/ 15489 h 588603"/>
              <a:gd name="connsiteX3" fmla="*/ 170355 w 3174798"/>
              <a:gd name="connsiteY3" fmla="*/ 46468 h 588603"/>
              <a:gd name="connsiteX4" fmla="*/ 123894 w 3174798"/>
              <a:gd name="connsiteY4" fmla="*/ 77447 h 588603"/>
              <a:gd name="connsiteX5" fmla="*/ 30974 w 3174798"/>
              <a:gd name="connsiteY5" fmla="*/ 201364 h 588603"/>
              <a:gd name="connsiteX6" fmla="*/ 0 w 3174798"/>
              <a:gd name="connsiteY6" fmla="*/ 294301 h 588603"/>
              <a:gd name="connsiteX7" fmla="*/ 15487 w 3174798"/>
              <a:gd name="connsiteY7" fmla="*/ 418218 h 588603"/>
              <a:gd name="connsiteX8" fmla="*/ 92921 w 3174798"/>
              <a:gd name="connsiteY8" fmla="*/ 511155 h 588603"/>
              <a:gd name="connsiteX9" fmla="*/ 139381 w 3174798"/>
              <a:gd name="connsiteY9" fmla="*/ 526645 h 588603"/>
              <a:gd name="connsiteX10" fmla="*/ 185842 w 3174798"/>
              <a:gd name="connsiteY10" fmla="*/ 557624 h 588603"/>
              <a:gd name="connsiteX11" fmla="*/ 294250 w 3174798"/>
              <a:gd name="connsiteY11" fmla="*/ 588603 h 588603"/>
              <a:gd name="connsiteX12" fmla="*/ 758854 w 3174798"/>
              <a:gd name="connsiteY12" fmla="*/ 573113 h 588603"/>
              <a:gd name="connsiteX13" fmla="*/ 898236 w 3174798"/>
              <a:gd name="connsiteY13" fmla="*/ 542134 h 588603"/>
              <a:gd name="connsiteX14" fmla="*/ 1393814 w 3174798"/>
              <a:gd name="connsiteY14" fmla="*/ 495665 h 588603"/>
              <a:gd name="connsiteX15" fmla="*/ 1517708 w 3174798"/>
              <a:gd name="connsiteY15" fmla="*/ 480176 h 588603"/>
              <a:gd name="connsiteX16" fmla="*/ 1626116 w 3174798"/>
              <a:gd name="connsiteY16" fmla="*/ 464686 h 588603"/>
              <a:gd name="connsiteX17" fmla="*/ 1765498 w 3174798"/>
              <a:gd name="connsiteY17" fmla="*/ 449197 h 588603"/>
              <a:gd name="connsiteX18" fmla="*/ 1982313 w 3174798"/>
              <a:gd name="connsiteY18" fmla="*/ 418218 h 588603"/>
              <a:gd name="connsiteX19" fmla="*/ 2400457 w 3174798"/>
              <a:gd name="connsiteY19" fmla="*/ 402728 h 588603"/>
              <a:gd name="connsiteX20" fmla="*/ 2911522 w 3174798"/>
              <a:gd name="connsiteY20" fmla="*/ 356259 h 588603"/>
              <a:gd name="connsiteX21" fmla="*/ 3004443 w 3174798"/>
              <a:gd name="connsiteY21" fmla="*/ 325280 h 588603"/>
              <a:gd name="connsiteX22" fmla="*/ 3050904 w 3174798"/>
              <a:gd name="connsiteY22" fmla="*/ 309791 h 588603"/>
              <a:gd name="connsiteX23" fmla="*/ 3097364 w 3174798"/>
              <a:gd name="connsiteY23" fmla="*/ 278812 h 588603"/>
              <a:gd name="connsiteX24" fmla="*/ 3174798 w 3174798"/>
              <a:gd name="connsiteY24" fmla="*/ 139406 h 588603"/>
              <a:gd name="connsiteX25" fmla="*/ 3159311 w 3174798"/>
              <a:gd name="connsiteY25" fmla="*/ 92937 h 588603"/>
              <a:gd name="connsiteX26" fmla="*/ 3066391 w 3174798"/>
              <a:gd name="connsiteY26" fmla="*/ 61958 h 588603"/>
              <a:gd name="connsiteX27" fmla="*/ 2927009 w 3174798"/>
              <a:gd name="connsiteY27" fmla="*/ 30979 h 588603"/>
              <a:gd name="connsiteX28" fmla="*/ 1780984 w 3174798"/>
              <a:gd name="connsiteY28" fmla="*/ 46468 h 588603"/>
              <a:gd name="connsiteX29" fmla="*/ 1641603 w 3174798"/>
              <a:gd name="connsiteY29" fmla="*/ 61958 h 588603"/>
              <a:gd name="connsiteX30" fmla="*/ 526552 w 3174798"/>
              <a:gd name="connsiteY30" fmla="*/ 46468 h 588603"/>
              <a:gd name="connsiteX31" fmla="*/ 542039 w 3174798"/>
              <a:gd name="connsiteY31" fmla="*/ 0 h 5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74798" h="588603">
                <a:moveTo>
                  <a:pt x="542039" y="0"/>
                </a:moveTo>
                <a:lnTo>
                  <a:pt x="542039" y="0"/>
                </a:lnTo>
                <a:cubicBezTo>
                  <a:pt x="449118" y="5163"/>
                  <a:pt x="355621" y="3944"/>
                  <a:pt x="263276" y="15489"/>
                </a:cubicBezTo>
                <a:cubicBezTo>
                  <a:pt x="230879" y="19539"/>
                  <a:pt x="170355" y="46468"/>
                  <a:pt x="170355" y="46468"/>
                </a:cubicBezTo>
                <a:cubicBezTo>
                  <a:pt x="154868" y="56794"/>
                  <a:pt x="138428" y="65818"/>
                  <a:pt x="123894" y="77447"/>
                </a:cubicBezTo>
                <a:cubicBezTo>
                  <a:pt x="90540" y="104135"/>
                  <a:pt x="39979" y="174345"/>
                  <a:pt x="30974" y="201364"/>
                </a:cubicBezTo>
                <a:lnTo>
                  <a:pt x="0" y="294301"/>
                </a:lnTo>
                <a:cubicBezTo>
                  <a:pt x="5162" y="335607"/>
                  <a:pt x="4536" y="378057"/>
                  <a:pt x="15487" y="418218"/>
                </a:cubicBezTo>
                <a:cubicBezTo>
                  <a:pt x="21835" y="441500"/>
                  <a:pt x="76569" y="500252"/>
                  <a:pt x="92921" y="511155"/>
                </a:cubicBezTo>
                <a:cubicBezTo>
                  <a:pt x="106503" y="520212"/>
                  <a:pt x="124780" y="519343"/>
                  <a:pt x="139381" y="526645"/>
                </a:cubicBezTo>
                <a:cubicBezTo>
                  <a:pt x="156029" y="534971"/>
                  <a:pt x="169194" y="549298"/>
                  <a:pt x="185842" y="557624"/>
                </a:cubicBezTo>
                <a:cubicBezTo>
                  <a:pt x="208057" y="568733"/>
                  <a:pt x="274405" y="583641"/>
                  <a:pt x="294250" y="588603"/>
                </a:cubicBezTo>
                <a:cubicBezTo>
                  <a:pt x="449118" y="583440"/>
                  <a:pt x="604152" y="581955"/>
                  <a:pt x="758854" y="573113"/>
                </a:cubicBezTo>
                <a:cubicBezTo>
                  <a:pt x="811263" y="570118"/>
                  <a:pt x="847865" y="550531"/>
                  <a:pt x="898236" y="542134"/>
                </a:cubicBezTo>
                <a:cubicBezTo>
                  <a:pt x="1140974" y="501670"/>
                  <a:pt x="1126554" y="510516"/>
                  <a:pt x="1393814" y="495665"/>
                </a:cubicBezTo>
                <a:lnTo>
                  <a:pt x="1517708" y="480176"/>
                </a:lnTo>
                <a:lnTo>
                  <a:pt x="1626116" y="464686"/>
                </a:lnTo>
                <a:cubicBezTo>
                  <a:pt x="1672502" y="458887"/>
                  <a:pt x="1719162" y="455376"/>
                  <a:pt x="1765498" y="449197"/>
                </a:cubicBezTo>
                <a:cubicBezTo>
                  <a:pt x="1853916" y="437406"/>
                  <a:pt x="1887640" y="423629"/>
                  <a:pt x="1982313" y="418218"/>
                </a:cubicBezTo>
                <a:cubicBezTo>
                  <a:pt x="2121563" y="410260"/>
                  <a:pt x="2261076" y="407891"/>
                  <a:pt x="2400457" y="402728"/>
                </a:cubicBezTo>
                <a:cubicBezTo>
                  <a:pt x="2829115" y="368429"/>
                  <a:pt x="2659159" y="387811"/>
                  <a:pt x="2911522" y="356259"/>
                </a:cubicBezTo>
                <a:lnTo>
                  <a:pt x="3004443" y="325280"/>
                </a:lnTo>
                <a:lnTo>
                  <a:pt x="3050904" y="309791"/>
                </a:lnTo>
                <a:cubicBezTo>
                  <a:pt x="3066391" y="299465"/>
                  <a:pt x="3085108" y="292821"/>
                  <a:pt x="3097364" y="278812"/>
                </a:cubicBezTo>
                <a:cubicBezTo>
                  <a:pt x="3154711" y="213260"/>
                  <a:pt x="3153528" y="203227"/>
                  <a:pt x="3174798" y="139406"/>
                </a:cubicBezTo>
                <a:cubicBezTo>
                  <a:pt x="3169636" y="123916"/>
                  <a:pt x="3172596" y="102428"/>
                  <a:pt x="3159311" y="92937"/>
                </a:cubicBezTo>
                <a:cubicBezTo>
                  <a:pt x="3132745" y="73958"/>
                  <a:pt x="3098406" y="68362"/>
                  <a:pt x="3066391" y="61958"/>
                </a:cubicBezTo>
                <a:cubicBezTo>
                  <a:pt x="2968085" y="42293"/>
                  <a:pt x="3014493" y="52853"/>
                  <a:pt x="2927009" y="30979"/>
                </a:cubicBezTo>
                <a:lnTo>
                  <a:pt x="1780984" y="46468"/>
                </a:lnTo>
                <a:cubicBezTo>
                  <a:pt x="1734251" y="47594"/>
                  <a:pt x="1688349" y="61958"/>
                  <a:pt x="1641603" y="61958"/>
                </a:cubicBezTo>
                <a:cubicBezTo>
                  <a:pt x="1269883" y="61958"/>
                  <a:pt x="898236" y="51631"/>
                  <a:pt x="526552" y="46468"/>
                </a:cubicBezTo>
                <a:lnTo>
                  <a:pt x="542039" y="0"/>
                </a:lnTo>
                <a:close/>
              </a:path>
            </a:pathLst>
          </a:custGeom>
          <a:noFill/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522838" y="1453522"/>
            <a:ext cx="3174798" cy="588603"/>
          </a:xfrm>
          <a:custGeom>
            <a:avLst/>
            <a:gdLst>
              <a:gd name="connsiteX0" fmla="*/ 542039 w 3174798"/>
              <a:gd name="connsiteY0" fmla="*/ 0 h 588603"/>
              <a:gd name="connsiteX1" fmla="*/ 542039 w 3174798"/>
              <a:gd name="connsiteY1" fmla="*/ 0 h 588603"/>
              <a:gd name="connsiteX2" fmla="*/ 263276 w 3174798"/>
              <a:gd name="connsiteY2" fmla="*/ 15489 h 588603"/>
              <a:gd name="connsiteX3" fmla="*/ 170355 w 3174798"/>
              <a:gd name="connsiteY3" fmla="*/ 46468 h 588603"/>
              <a:gd name="connsiteX4" fmla="*/ 123894 w 3174798"/>
              <a:gd name="connsiteY4" fmla="*/ 77447 h 588603"/>
              <a:gd name="connsiteX5" fmla="*/ 30974 w 3174798"/>
              <a:gd name="connsiteY5" fmla="*/ 201364 h 588603"/>
              <a:gd name="connsiteX6" fmla="*/ 0 w 3174798"/>
              <a:gd name="connsiteY6" fmla="*/ 294301 h 588603"/>
              <a:gd name="connsiteX7" fmla="*/ 15487 w 3174798"/>
              <a:gd name="connsiteY7" fmla="*/ 418218 h 588603"/>
              <a:gd name="connsiteX8" fmla="*/ 92921 w 3174798"/>
              <a:gd name="connsiteY8" fmla="*/ 511155 h 588603"/>
              <a:gd name="connsiteX9" fmla="*/ 139381 w 3174798"/>
              <a:gd name="connsiteY9" fmla="*/ 526645 h 588603"/>
              <a:gd name="connsiteX10" fmla="*/ 185842 w 3174798"/>
              <a:gd name="connsiteY10" fmla="*/ 557624 h 588603"/>
              <a:gd name="connsiteX11" fmla="*/ 294250 w 3174798"/>
              <a:gd name="connsiteY11" fmla="*/ 588603 h 588603"/>
              <a:gd name="connsiteX12" fmla="*/ 758854 w 3174798"/>
              <a:gd name="connsiteY12" fmla="*/ 573113 h 588603"/>
              <a:gd name="connsiteX13" fmla="*/ 898236 w 3174798"/>
              <a:gd name="connsiteY13" fmla="*/ 542134 h 588603"/>
              <a:gd name="connsiteX14" fmla="*/ 1393814 w 3174798"/>
              <a:gd name="connsiteY14" fmla="*/ 495665 h 588603"/>
              <a:gd name="connsiteX15" fmla="*/ 1517708 w 3174798"/>
              <a:gd name="connsiteY15" fmla="*/ 480176 h 588603"/>
              <a:gd name="connsiteX16" fmla="*/ 1626116 w 3174798"/>
              <a:gd name="connsiteY16" fmla="*/ 464686 h 588603"/>
              <a:gd name="connsiteX17" fmla="*/ 1765498 w 3174798"/>
              <a:gd name="connsiteY17" fmla="*/ 449197 h 588603"/>
              <a:gd name="connsiteX18" fmla="*/ 1982313 w 3174798"/>
              <a:gd name="connsiteY18" fmla="*/ 418218 h 588603"/>
              <a:gd name="connsiteX19" fmla="*/ 2400457 w 3174798"/>
              <a:gd name="connsiteY19" fmla="*/ 402728 h 588603"/>
              <a:gd name="connsiteX20" fmla="*/ 2911522 w 3174798"/>
              <a:gd name="connsiteY20" fmla="*/ 356259 h 588603"/>
              <a:gd name="connsiteX21" fmla="*/ 3004443 w 3174798"/>
              <a:gd name="connsiteY21" fmla="*/ 325280 h 588603"/>
              <a:gd name="connsiteX22" fmla="*/ 3050904 w 3174798"/>
              <a:gd name="connsiteY22" fmla="*/ 309791 h 588603"/>
              <a:gd name="connsiteX23" fmla="*/ 3097364 w 3174798"/>
              <a:gd name="connsiteY23" fmla="*/ 278812 h 588603"/>
              <a:gd name="connsiteX24" fmla="*/ 3174798 w 3174798"/>
              <a:gd name="connsiteY24" fmla="*/ 139406 h 588603"/>
              <a:gd name="connsiteX25" fmla="*/ 3159311 w 3174798"/>
              <a:gd name="connsiteY25" fmla="*/ 92937 h 588603"/>
              <a:gd name="connsiteX26" fmla="*/ 3066391 w 3174798"/>
              <a:gd name="connsiteY26" fmla="*/ 61958 h 588603"/>
              <a:gd name="connsiteX27" fmla="*/ 2927009 w 3174798"/>
              <a:gd name="connsiteY27" fmla="*/ 30979 h 588603"/>
              <a:gd name="connsiteX28" fmla="*/ 1780984 w 3174798"/>
              <a:gd name="connsiteY28" fmla="*/ 46468 h 588603"/>
              <a:gd name="connsiteX29" fmla="*/ 1641603 w 3174798"/>
              <a:gd name="connsiteY29" fmla="*/ 61958 h 588603"/>
              <a:gd name="connsiteX30" fmla="*/ 526552 w 3174798"/>
              <a:gd name="connsiteY30" fmla="*/ 46468 h 588603"/>
              <a:gd name="connsiteX31" fmla="*/ 542039 w 3174798"/>
              <a:gd name="connsiteY31" fmla="*/ 0 h 5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74798" h="588603">
                <a:moveTo>
                  <a:pt x="542039" y="0"/>
                </a:moveTo>
                <a:lnTo>
                  <a:pt x="542039" y="0"/>
                </a:lnTo>
                <a:cubicBezTo>
                  <a:pt x="449118" y="5163"/>
                  <a:pt x="355621" y="3944"/>
                  <a:pt x="263276" y="15489"/>
                </a:cubicBezTo>
                <a:cubicBezTo>
                  <a:pt x="230879" y="19539"/>
                  <a:pt x="170355" y="46468"/>
                  <a:pt x="170355" y="46468"/>
                </a:cubicBezTo>
                <a:cubicBezTo>
                  <a:pt x="154868" y="56794"/>
                  <a:pt x="138428" y="65818"/>
                  <a:pt x="123894" y="77447"/>
                </a:cubicBezTo>
                <a:cubicBezTo>
                  <a:pt x="90540" y="104135"/>
                  <a:pt x="39979" y="174345"/>
                  <a:pt x="30974" y="201364"/>
                </a:cubicBezTo>
                <a:lnTo>
                  <a:pt x="0" y="294301"/>
                </a:lnTo>
                <a:cubicBezTo>
                  <a:pt x="5162" y="335607"/>
                  <a:pt x="4536" y="378057"/>
                  <a:pt x="15487" y="418218"/>
                </a:cubicBezTo>
                <a:cubicBezTo>
                  <a:pt x="21835" y="441500"/>
                  <a:pt x="76569" y="500252"/>
                  <a:pt x="92921" y="511155"/>
                </a:cubicBezTo>
                <a:cubicBezTo>
                  <a:pt x="106503" y="520212"/>
                  <a:pt x="124780" y="519343"/>
                  <a:pt x="139381" y="526645"/>
                </a:cubicBezTo>
                <a:cubicBezTo>
                  <a:pt x="156029" y="534971"/>
                  <a:pt x="169194" y="549298"/>
                  <a:pt x="185842" y="557624"/>
                </a:cubicBezTo>
                <a:cubicBezTo>
                  <a:pt x="208057" y="568733"/>
                  <a:pt x="274405" y="583641"/>
                  <a:pt x="294250" y="588603"/>
                </a:cubicBezTo>
                <a:cubicBezTo>
                  <a:pt x="449118" y="583440"/>
                  <a:pt x="604152" y="581955"/>
                  <a:pt x="758854" y="573113"/>
                </a:cubicBezTo>
                <a:cubicBezTo>
                  <a:pt x="811263" y="570118"/>
                  <a:pt x="847865" y="550531"/>
                  <a:pt x="898236" y="542134"/>
                </a:cubicBezTo>
                <a:cubicBezTo>
                  <a:pt x="1140974" y="501670"/>
                  <a:pt x="1126554" y="510516"/>
                  <a:pt x="1393814" y="495665"/>
                </a:cubicBezTo>
                <a:lnTo>
                  <a:pt x="1517708" y="480176"/>
                </a:lnTo>
                <a:lnTo>
                  <a:pt x="1626116" y="464686"/>
                </a:lnTo>
                <a:cubicBezTo>
                  <a:pt x="1672502" y="458887"/>
                  <a:pt x="1719162" y="455376"/>
                  <a:pt x="1765498" y="449197"/>
                </a:cubicBezTo>
                <a:cubicBezTo>
                  <a:pt x="1853916" y="437406"/>
                  <a:pt x="1887640" y="423629"/>
                  <a:pt x="1982313" y="418218"/>
                </a:cubicBezTo>
                <a:cubicBezTo>
                  <a:pt x="2121563" y="410260"/>
                  <a:pt x="2261076" y="407891"/>
                  <a:pt x="2400457" y="402728"/>
                </a:cubicBezTo>
                <a:cubicBezTo>
                  <a:pt x="2829115" y="368429"/>
                  <a:pt x="2659159" y="387811"/>
                  <a:pt x="2911522" y="356259"/>
                </a:cubicBezTo>
                <a:lnTo>
                  <a:pt x="3004443" y="325280"/>
                </a:lnTo>
                <a:lnTo>
                  <a:pt x="3050904" y="309791"/>
                </a:lnTo>
                <a:cubicBezTo>
                  <a:pt x="3066391" y="299465"/>
                  <a:pt x="3085108" y="292821"/>
                  <a:pt x="3097364" y="278812"/>
                </a:cubicBezTo>
                <a:cubicBezTo>
                  <a:pt x="3154711" y="213260"/>
                  <a:pt x="3153528" y="203227"/>
                  <a:pt x="3174798" y="139406"/>
                </a:cubicBezTo>
                <a:cubicBezTo>
                  <a:pt x="3169636" y="123916"/>
                  <a:pt x="3172596" y="102428"/>
                  <a:pt x="3159311" y="92937"/>
                </a:cubicBezTo>
                <a:cubicBezTo>
                  <a:pt x="3132745" y="73958"/>
                  <a:pt x="3098406" y="68362"/>
                  <a:pt x="3066391" y="61958"/>
                </a:cubicBezTo>
                <a:cubicBezTo>
                  <a:pt x="2968085" y="42293"/>
                  <a:pt x="3014493" y="52853"/>
                  <a:pt x="2927009" y="30979"/>
                </a:cubicBezTo>
                <a:lnTo>
                  <a:pt x="1780984" y="46468"/>
                </a:lnTo>
                <a:cubicBezTo>
                  <a:pt x="1734251" y="47594"/>
                  <a:pt x="1688349" y="61958"/>
                  <a:pt x="1641603" y="61958"/>
                </a:cubicBezTo>
                <a:cubicBezTo>
                  <a:pt x="1269883" y="61958"/>
                  <a:pt x="898236" y="51631"/>
                  <a:pt x="526552" y="46468"/>
                </a:cubicBezTo>
                <a:lnTo>
                  <a:pt x="542039" y="0"/>
                </a:lnTo>
                <a:close/>
              </a:path>
            </a:pathLst>
          </a:custGeom>
          <a:noFill/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352749" y="2465086"/>
            <a:ext cx="3174798" cy="588603"/>
          </a:xfrm>
          <a:custGeom>
            <a:avLst/>
            <a:gdLst>
              <a:gd name="connsiteX0" fmla="*/ 542039 w 3174798"/>
              <a:gd name="connsiteY0" fmla="*/ 0 h 588603"/>
              <a:gd name="connsiteX1" fmla="*/ 542039 w 3174798"/>
              <a:gd name="connsiteY1" fmla="*/ 0 h 588603"/>
              <a:gd name="connsiteX2" fmla="*/ 263276 w 3174798"/>
              <a:gd name="connsiteY2" fmla="*/ 15489 h 588603"/>
              <a:gd name="connsiteX3" fmla="*/ 170355 w 3174798"/>
              <a:gd name="connsiteY3" fmla="*/ 46468 h 588603"/>
              <a:gd name="connsiteX4" fmla="*/ 123894 w 3174798"/>
              <a:gd name="connsiteY4" fmla="*/ 77447 h 588603"/>
              <a:gd name="connsiteX5" fmla="*/ 30974 w 3174798"/>
              <a:gd name="connsiteY5" fmla="*/ 201364 h 588603"/>
              <a:gd name="connsiteX6" fmla="*/ 0 w 3174798"/>
              <a:gd name="connsiteY6" fmla="*/ 294301 h 588603"/>
              <a:gd name="connsiteX7" fmla="*/ 15487 w 3174798"/>
              <a:gd name="connsiteY7" fmla="*/ 418218 h 588603"/>
              <a:gd name="connsiteX8" fmla="*/ 92921 w 3174798"/>
              <a:gd name="connsiteY8" fmla="*/ 511155 h 588603"/>
              <a:gd name="connsiteX9" fmla="*/ 139381 w 3174798"/>
              <a:gd name="connsiteY9" fmla="*/ 526645 h 588603"/>
              <a:gd name="connsiteX10" fmla="*/ 185842 w 3174798"/>
              <a:gd name="connsiteY10" fmla="*/ 557624 h 588603"/>
              <a:gd name="connsiteX11" fmla="*/ 294250 w 3174798"/>
              <a:gd name="connsiteY11" fmla="*/ 588603 h 588603"/>
              <a:gd name="connsiteX12" fmla="*/ 758854 w 3174798"/>
              <a:gd name="connsiteY12" fmla="*/ 573113 h 588603"/>
              <a:gd name="connsiteX13" fmla="*/ 898236 w 3174798"/>
              <a:gd name="connsiteY13" fmla="*/ 542134 h 588603"/>
              <a:gd name="connsiteX14" fmla="*/ 1393814 w 3174798"/>
              <a:gd name="connsiteY14" fmla="*/ 495665 h 588603"/>
              <a:gd name="connsiteX15" fmla="*/ 1517708 w 3174798"/>
              <a:gd name="connsiteY15" fmla="*/ 480176 h 588603"/>
              <a:gd name="connsiteX16" fmla="*/ 1626116 w 3174798"/>
              <a:gd name="connsiteY16" fmla="*/ 464686 h 588603"/>
              <a:gd name="connsiteX17" fmla="*/ 1765498 w 3174798"/>
              <a:gd name="connsiteY17" fmla="*/ 449197 h 588603"/>
              <a:gd name="connsiteX18" fmla="*/ 1982313 w 3174798"/>
              <a:gd name="connsiteY18" fmla="*/ 418218 h 588603"/>
              <a:gd name="connsiteX19" fmla="*/ 2400457 w 3174798"/>
              <a:gd name="connsiteY19" fmla="*/ 402728 h 588603"/>
              <a:gd name="connsiteX20" fmla="*/ 2911522 w 3174798"/>
              <a:gd name="connsiteY20" fmla="*/ 356259 h 588603"/>
              <a:gd name="connsiteX21" fmla="*/ 3004443 w 3174798"/>
              <a:gd name="connsiteY21" fmla="*/ 325280 h 588603"/>
              <a:gd name="connsiteX22" fmla="*/ 3050904 w 3174798"/>
              <a:gd name="connsiteY22" fmla="*/ 309791 h 588603"/>
              <a:gd name="connsiteX23" fmla="*/ 3097364 w 3174798"/>
              <a:gd name="connsiteY23" fmla="*/ 278812 h 588603"/>
              <a:gd name="connsiteX24" fmla="*/ 3174798 w 3174798"/>
              <a:gd name="connsiteY24" fmla="*/ 139406 h 588603"/>
              <a:gd name="connsiteX25" fmla="*/ 3159311 w 3174798"/>
              <a:gd name="connsiteY25" fmla="*/ 92937 h 588603"/>
              <a:gd name="connsiteX26" fmla="*/ 3066391 w 3174798"/>
              <a:gd name="connsiteY26" fmla="*/ 61958 h 588603"/>
              <a:gd name="connsiteX27" fmla="*/ 2927009 w 3174798"/>
              <a:gd name="connsiteY27" fmla="*/ 30979 h 588603"/>
              <a:gd name="connsiteX28" fmla="*/ 1780984 w 3174798"/>
              <a:gd name="connsiteY28" fmla="*/ 46468 h 588603"/>
              <a:gd name="connsiteX29" fmla="*/ 1641603 w 3174798"/>
              <a:gd name="connsiteY29" fmla="*/ 61958 h 588603"/>
              <a:gd name="connsiteX30" fmla="*/ 526552 w 3174798"/>
              <a:gd name="connsiteY30" fmla="*/ 46468 h 588603"/>
              <a:gd name="connsiteX31" fmla="*/ 542039 w 3174798"/>
              <a:gd name="connsiteY31" fmla="*/ 0 h 5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74798" h="588603">
                <a:moveTo>
                  <a:pt x="542039" y="0"/>
                </a:moveTo>
                <a:lnTo>
                  <a:pt x="542039" y="0"/>
                </a:lnTo>
                <a:cubicBezTo>
                  <a:pt x="449118" y="5163"/>
                  <a:pt x="355621" y="3944"/>
                  <a:pt x="263276" y="15489"/>
                </a:cubicBezTo>
                <a:cubicBezTo>
                  <a:pt x="230879" y="19539"/>
                  <a:pt x="170355" y="46468"/>
                  <a:pt x="170355" y="46468"/>
                </a:cubicBezTo>
                <a:cubicBezTo>
                  <a:pt x="154868" y="56794"/>
                  <a:pt x="138428" y="65818"/>
                  <a:pt x="123894" y="77447"/>
                </a:cubicBezTo>
                <a:cubicBezTo>
                  <a:pt x="90540" y="104135"/>
                  <a:pt x="39979" y="174345"/>
                  <a:pt x="30974" y="201364"/>
                </a:cubicBezTo>
                <a:lnTo>
                  <a:pt x="0" y="294301"/>
                </a:lnTo>
                <a:cubicBezTo>
                  <a:pt x="5162" y="335607"/>
                  <a:pt x="4536" y="378057"/>
                  <a:pt x="15487" y="418218"/>
                </a:cubicBezTo>
                <a:cubicBezTo>
                  <a:pt x="21835" y="441500"/>
                  <a:pt x="76569" y="500252"/>
                  <a:pt x="92921" y="511155"/>
                </a:cubicBezTo>
                <a:cubicBezTo>
                  <a:pt x="106503" y="520212"/>
                  <a:pt x="124780" y="519343"/>
                  <a:pt x="139381" y="526645"/>
                </a:cubicBezTo>
                <a:cubicBezTo>
                  <a:pt x="156029" y="534971"/>
                  <a:pt x="169194" y="549298"/>
                  <a:pt x="185842" y="557624"/>
                </a:cubicBezTo>
                <a:cubicBezTo>
                  <a:pt x="208057" y="568733"/>
                  <a:pt x="274405" y="583641"/>
                  <a:pt x="294250" y="588603"/>
                </a:cubicBezTo>
                <a:cubicBezTo>
                  <a:pt x="449118" y="583440"/>
                  <a:pt x="604152" y="581955"/>
                  <a:pt x="758854" y="573113"/>
                </a:cubicBezTo>
                <a:cubicBezTo>
                  <a:pt x="811263" y="570118"/>
                  <a:pt x="847865" y="550531"/>
                  <a:pt x="898236" y="542134"/>
                </a:cubicBezTo>
                <a:cubicBezTo>
                  <a:pt x="1140974" y="501670"/>
                  <a:pt x="1126554" y="510516"/>
                  <a:pt x="1393814" y="495665"/>
                </a:cubicBezTo>
                <a:lnTo>
                  <a:pt x="1517708" y="480176"/>
                </a:lnTo>
                <a:lnTo>
                  <a:pt x="1626116" y="464686"/>
                </a:lnTo>
                <a:cubicBezTo>
                  <a:pt x="1672502" y="458887"/>
                  <a:pt x="1719162" y="455376"/>
                  <a:pt x="1765498" y="449197"/>
                </a:cubicBezTo>
                <a:cubicBezTo>
                  <a:pt x="1853916" y="437406"/>
                  <a:pt x="1887640" y="423629"/>
                  <a:pt x="1982313" y="418218"/>
                </a:cubicBezTo>
                <a:cubicBezTo>
                  <a:pt x="2121563" y="410260"/>
                  <a:pt x="2261076" y="407891"/>
                  <a:pt x="2400457" y="402728"/>
                </a:cubicBezTo>
                <a:cubicBezTo>
                  <a:pt x="2829115" y="368429"/>
                  <a:pt x="2659159" y="387811"/>
                  <a:pt x="2911522" y="356259"/>
                </a:cubicBezTo>
                <a:lnTo>
                  <a:pt x="3004443" y="325280"/>
                </a:lnTo>
                <a:lnTo>
                  <a:pt x="3050904" y="309791"/>
                </a:lnTo>
                <a:cubicBezTo>
                  <a:pt x="3066391" y="299465"/>
                  <a:pt x="3085108" y="292821"/>
                  <a:pt x="3097364" y="278812"/>
                </a:cubicBezTo>
                <a:cubicBezTo>
                  <a:pt x="3154711" y="213260"/>
                  <a:pt x="3153528" y="203227"/>
                  <a:pt x="3174798" y="139406"/>
                </a:cubicBezTo>
                <a:cubicBezTo>
                  <a:pt x="3169636" y="123916"/>
                  <a:pt x="3172596" y="102428"/>
                  <a:pt x="3159311" y="92937"/>
                </a:cubicBezTo>
                <a:cubicBezTo>
                  <a:pt x="3132745" y="73958"/>
                  <a:pt x="3098406" y="68362"/>
                  <a:pt x="3066391" y="61958"/>
                </a:cubicBezTo>
                <a:cubicBezTo>
                  <a:pt x="2968085" y="42293"/>
                  <a:pt x="3014493" y="52853"/>
                  <a:pt x="2927009" y="30979"/>
                </a:cubicBezTo>
                <a:lnTo>
                  <a:pt x="1780984" y="46468"/>
                </a:lnTo>
                <a:cubicBezTo>
                  <a:pt x="1734251" y="47594"/>
                  <a:pt x="1688349" y="61958"/>
                  <a:pt x="1641603" y="61958"/>
                </a:cubicBezTo>
                <a:cubicBezTo>
                  <a:pt x="1269883" y="61958"/>
                  <a:pt x="898236" y="51631"/>
                  <a:pt x="526552" y="46468"/>
                </a:cubicBezTo>
                <a:lnTo>
                  <a:pt x="542039" y="0"/>
                </a:lnTo>
                <a:close/>
              </a:path>
            </a:pathLst>
          </a:custGeom>
          <a:noFill/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25520" y="1166575"/>
            <a:ext cx="171372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Direct quotes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295363" y="2037133"/>
            <a:ext cx="179893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Name of donor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02847" y="5434337"/>
            <a:ext cx="159761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Direct quotes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9663" y="3560102"/>
            <a:ext cx="150468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Co-partner’s name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99758" y="2181531"/>
            <a:ext cx="144274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Project title</a:t>
            </a:r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7251731" y="3164612"/>
            <a:ext cx="3174798" cy="1223673"/>
          </a:xfrm>
          <a:custGeom>
            <a:avLst/>
            <a:gdLst>
              <a:gd name="connsiteX0" fmla="*/ 542039 w 3174798"/>
              <a:gd name="connsiteY0" fmla="*/ 0 h 588603"/>
              <a:gd name="connsiteX1" fmla="*/ 542039 w 3174798"/>
              <a:gd name="connsiteY1" fmla="*/ 0 h 588603"/>
              <a:gd name="connsiteX2" fmla="*/ 263276 w 3174798"/>
              <a:gd name="connsiteY2" fmla="*/ 15489 h 588603"/>
              <a:gd name="connsiteX3" fmla="*/ 170355 w 3174798"/>
              <a:gd name="connsiteY3" fmla="*/ 46468 h 588603"/>
              <a:gd name="connsiteX4" fmla="*/ 123894 w 3174798"/>
              <a:gd name="connsiteY4" fmla="*/ 77447 h 588603"/>
              <a:gd name="connsiteX5" fmla="*/ 30974 w 3174798"/>
              <a:gd name="connsiteY5" fmla="*/ 201364 h 588603"/>
              <a:gd name="connsiteX6" fmla="*/ 0 w 3174798"/>
              <a:gd name="connsiteY6" fmla="*/ 294301 h 588603"/>
              <a:gd name="connsiteX7" fmla="*/ 15487 w 3174798"/>
              <a:gd name="connsiteY7" fmla="*/ 418218 h 588603"/>
              <a:gd name="connsiteX8" fmla="*/ 92921 w 3174798"/>
              <a:gd name="connsiteY8" fmla="*/ 511155 h 588603"/>
              <a:gd name="connsiteX9" fmla="*/ 139381 w 3174798"/>
              <a:gd name="connsiteY9" fmla="*/ 526645 h 588603"/>
              <a:gd name="connsiteX10" fmla="*/ 185842 w 3174798"/>
              <a:gd name="connsiteY10" fmla="*/ 557624 h 588603"/>
              <a:gd name="connsiteX11" fmla="*/ 294250 w 3174798"/>
              <a:gd name="connsiteY11" fmla="*/ 588603 h 588603"/>
              <a:gd name="connsiteX12" fmla="*/ 758854 w 3174798"/>
              <a:gd name="connsiteY12" fmla="*/ 573113 h 588603"/>
              <a:gd name="connsiteX13" fmla="*/ 898236 w 3174798"/>
              <a:gd name="connsiteY13" fmla="*/ 542134 h 588603"/>
              <a:gd name="connsiteX14" fmla="*/ 1393814 w 3174798"/>
              <a:gd name="connsiteY14" fmla="*/ 495665 h 588603"/>
              <a:gd name="connsiteX15" fmla="*/ 1517708 w 3174798"/>
              <a:gd name="connsiteY15" fmla="*/ 480176 h 588603"/>
              <a:gd name="connsiteX16" fmla="*/ 1626116 w 3174798"/>
              <a:gd name="connsiteY16" fmla="*/ 464686 h 588603"/>
              <a:gd name="connsiteX17" fmla="*/ 1765498 w 3174798"/>
              <a:gd name="connsiteY17" fmla="*/ 449197 h 588603"/>
              <a:gd name="connsiteX18" fmla="*/ 1982313 w 3174798"/>
              <a:gd name="connsiteY18" fmla="*/ 418218 h 588603"/>
              <a:gd name="connsiteX19" fmla="*/ 2400457 w 3174798"/>
              <a:gd name="connsiteY19" fmla="*/ 402728 h 588603"/>
              <a:gd name="connsiteX20" fmla="*/ 2911522 w 3174798"/>
              <a:gd name="connsiteY20" fmla="*/ 356259 h 588603"/>
              <a:gd name="connsiteX21" fmla="*/ 3004443 w 3174798"/>
              <a:gd name="connsiteY21" fmla="*/ 325280 h 588603"/>
              <a:gd name="connsiteX22" fmla="*/ 3050904 w 3174798"/>
              <a:gd name="connsiteY22" fmla="*/ 309791 h 588603"/>
              <a:gd name="connsiteX23" fmla="*/ 3097364 w 3174798"/>
              <a:gd name="connsiteY23" fmla="*/ 278812 h 588603"/>
              <a:gd name="connsiteX24" fmla="*/ 3174798 w 3174798"/>
              <a:gd name="connsiteY24" fmla="*/ 139406 h 588603"/>
              <a:gd name="connsiteX25" fmla="*/ 3159311 w 3174798"/>
              <a:gd name="connsiteY25" fmla="*/ 92937 h 588603"/>
              <a:gd name="connsiteX26" fmla="*/ 3066391 w 3174798"/>
              <a:gd name="connsiteY26" fmla="*/ 61958 h 588603"/>
              <a:gd name="connsiteX27" fmla="*/ 2927009 w 3174798"/>
              <a:gd name="connsiteY27" fmla="*/ 30979 h 588603"/>
              <a:gd name="connsiteX28" fmla="*/ 1780984 w 3174798"/>
              <a:gd name="connsiteY28" fmla="*/ 46468 h 588603"/>
              <a:gd name="connsiteX29" fmla="*/ 1641603 w 3174798"/>
              <a:gd name="connsiteY29" fmla="*/ 61958 h 588603"/>
              <a:gd name="connsiteX30" fmla="*/ 526552 w 3174798"/>
              <a:gd name="connsiteY30" fmla="*/ 46468 h 588603"/>
              <a:gd name="connsiteX31" fmla="*/ 542039 w 3174798"/>
              <a:gd name="connsiteY31" fmla="*/ 0 h 5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74798" h="588603">
                <a:moveTo>
                  <a:pt x="542039" y="0"/>
                </a:moveTo>
                <a:lnTo>
                  <a:pt x="542039" y="0"/>
                </a:lnTo>
                <a:cubicBezTo>
                  <a:pt x="449118" y="5163"/>
                  <a:pt x="355621" y="3944"/>
                  <a:pt x="263276" y="15489"/>
                </a:cubicBezTo>
                <a:cubicBezTo>
                  <a:pt x="230879" y="19539"/>
                  <a:pt x="170355" y="46468"/>
                  <a:pt x="170355" y="46468"/>
                </a:cubicBezTo>
                <a:cubicBezTo>
                  <a:pt x="154868" y="56794"/>
                  <a:pt x="138428" y="65818"/>
                  <a:pt x="123894" y="77447"/>
                </a:cubicBezTo>
                <a:cubicBezTo>
                  <a:pt x="90540" y="104135"/>
                  <a:pt x="39979" y="174345"/>
                  <a:pt x="30974" y="201364"/>
                </a:cubicBezTo>
                <a:lnTo>
                  <a:pt x="0" y="294301"/>
                </a:lnTo>
                <a:cubicBezTo>
                  <a:pt x="5162" y="335607"/>
                  <a:pt x="4536" y="378057"/>
                  <a:pt x="15487" y="418218"/>
                </a:cubicBezTo>
                <a:cubicBezTo>
                  <a:pt x="21835" y="441500"/>
                  <a:pt x="76569" y="500252"/>
                  <a:pt x="92921" y="511155"/>
                </a:cubicBezTo>
                <a:cubicBezTo>
                  <a:pt x="106503" y="520212"/>
                  <a:pt x="124780" y="519343"/>
                  <a:pt x="139381" y="526645"/>
                </a:cubicBezTo>
                <a:cubicBezTo>
                  <a:pt x="156029" y="534971"/>
                  <a:pt x="169194" y="549298"/>
                  <a:pt x="185842" y="557624"/>
                </a:cubicBezTo>
                <a:cubicBezTo>
                  <a:pt x="208057" y="568733"/>
                  <a:pt x="274405" y="583641"/>
                  <a:pt x="294250" y="588603"/>
                </a:cubicBezTo>
                <a:cubicBezTo>
                  <a:pt x="449118" y="583440"/>
                  <a:pt x="604152" y="581955"/>
                  <a:pt x="758854" y="573113"/>
                </a:cubicBezTo>
                <a:cubicBezTo>
                  <a:pt x="811263" y="570118"/>
                  <a:pt x="847865" y="550531"/>
                  <a:pt x="898236" y="542134"/>
                </a:cubicBezTo>
                <a:cubicBezTo>
                  <a:pt x="1140974" y="501670"/>
                  <a:pt x="1126554" y="510516"/>
                  <a:pt x="1393814" y="495665"/>
                </a:cubicBezTo>
                <a:lnTo>
                  <a:pt x="1517708" y="480176"/>
                </a:lnTo>
                <a:lnTo>
                  <a:pt x="1626116" y="464686"/>
                </a:lnTo>
                <a:cubicBezTo>
                  <a:pt x="1672502" y="458887"/>
                  <a:pt x="1719162" y="455376"/>
                  <a:pt x="1765498" y="449197"/>
                </a:cubicBezTo>
                <a:cubicBezTo>
                  <a:pt x="1853916" y="437406"/>
                  <a:pt x="1887640" y="423629"/>
                  <a:pt x="1982313" y="418218"/>
                </a:cubicBezTo>
                <a:cubicBezTo>
                  <a:pt x="2121563" y="410260"/>
                  <a:pt x="2261076" y="407891"/>
                  <a:pt x="2400457" y="402728"/>
                </a:cubicBezTo>
                <a:cubicBezTo>
                  <a:pt x="2829115" y="368429"/>
                  <a:pt x="2659159" y="387811"/>
                  <a:pt x="2911522" y="356259"/>
                </a:cubicBezTo>
                <a:lnTo>
                  <a:pt x="3004443" y="325280"/>
                </a:lnTo>
                <a:lnTo>
                  <a:pt x="3050904" y="309791"/>
                </a:lnTo>
                <a:cubicBezTo>
                  <a:pt x="3066391" y="299465"/>
                  <a:pt x="3085108" y="292821"/>
                  <a:pt x="3097364" y="278812"/>
                </a:cubicBezTo>
                <a:cubicBezTo>
                  <a:pt x="3154711" y="213260"/>
                  <a:pt x="3153528" y="203227"/>
                  <a:pt x="3174798" y="139406"/>
                </a:cubicBezTo>
                <a:cubicBezTo>
                  <a:pt x="3169636" y="123916"/>
                  <a:pt x="3172596" y="102428"/>
                  <a:pt x="3159311" y="92937"/>
                </a:cubicBezTo>
                <a:cubicBezTo>
                  <a:pt x="3132745" y="73958"/>
                  <a:pt x="3098406" y="68362"/>
                  <a:pt x="3066391" y="61958"/>
                </a:cubicBezTo>
                <a:cubicBezTo>
                  <a:pt x="2968085" y="42293"/>
                  <a:pt x="3014493" y="52853"/>
                  <a:pt x="2927009" y="30979"/>
                </a:cubicBezTo>
                <a:lnTo>
                  <a:pt x="1780984" y="46468"/>
                </a:lnTo>
                <a:cubicBezTo>
                  <a:pt x="1734251" y="47594"/>
                  <a:pt x="1688349" y="61958"/>
                  <a:pt x="1641603" y="61958"/>
                </a:cubicBezTo>
                <a:cubicBezTo>
                  <a:pt x="1269883" y="61958"/>
                  <a:pt x="898236" y="51631"/>
                  <a:pt x="526552" y="46468"/>
                </a:cubicBezTo>
                <a:lnTo>
                  <a:pt x="542039" y="0"/>
                </a:lnTo>
                <a:close/>
              </a:path>
            </a:pathLst>
          </a:custGeom>
          <a:noFill/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01909" y="2525629"/>
            <a:ext cx="174124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Our organization’s name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03176" y="3646118"/>
            <a:ext cx="15300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Project objectives</a:t>
            </a:r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7188995" y="5190334"/>
            <a:ext cx="3174798" cy="588603"/>
          </a:xfrm>
          <a:custGeom>
            <a:avLst/>
            <a:gdLst>
              <a:gd name="connsiteX0" fmla="*/ 542039 w 3174798"/>
              <a:gd name="connsiteY0" fmla="*/ 0 h 588603"/>
              <a:gd name="connsiteX1" fmla="*/ 542039 w 3174798"/>
              <a:gd name="connsiteY1" fmla="*/ 0 h 588603"/>
              <a:gd name="connsiteX2" fmla="*/ 263276 w 3174798"/>
              <a:gd name="connsiteY2" fmla="*/ 15489 h 588603"/>
              <a:gd name="connsiteX3" fmla="*/ 170355 w 3174798"/>
              <a:gd name="connsiteY3" fmla="*/ 46468 h 588603"/>
              <a:gd name="connsiteX4" fmla="*/ 123894 w 3174798"/>
              <a:gd name="connsiteY4" fmla="*/ 77447 h 588603"/>
              <a:gd name="connsiteX5" fmla="*/ 30974 w 3174798"/>
              <a:gd name="connsiteY5" fmla="*/ 201364 h 588603"/>
              <a:gd name="connsiteX6" fmla="*/ 0 w 3174798"/>
              <a:gd name="connsiteY6" fmla="*/ 294301 h 588603"/>
              <a:gd name="connsiteX7" fmla="*/ 15487 w 3174798"/>
              <a:gd name="connsiteY7" fmla="*/ 418218 h 588603"/>
              <a:gd name="connsiteX8" fmla="*/ 92921 w 3174798"/>
              <a:gd name="connsiteY8" fmla="*/ 511155 h 588603"/>
              <a:gd name="connsiteX9" fmla="*/ 139381 w 3174798"/>
              <a:gd name="connsiteY9" fmla="*/ 526645 h 588603"/>
              <a:gd name="connsiteX10" fmla="*/ 185842 w 3174798"/>
              <a:gd name="connsiteY10" fmla="*/ 557624 h 588603"/>
              <a:gd name="connsiteX11" fmla="*/ 294250 w 3174798"/>
              <a:gd name="connsiteY11" fmla="*/ 588603 h 588603"/>
              <a:gd name="connsiteX12" fmla="*/ 758854 w 3174798"/>
              <a:gd name="connsiteY12" fmla="*/ 573113 h 588603"/>
              <a:gd name="connsiteX13" fmla="*/ 898236 w 3174798"/>
              <a:gd name="connsiteY13" fmla="*/ 542134 h 588603"/>
              <a:gd name="connsiteX14" fmla="*/ 1393814 w 3174798"/>
              <a:gd name="connsiteY14" fmla="*/ 495665 h 588603"/>
              <a:gd name="connsiteX15" fmla="*/ 1517708 w 3174798"/>
              <a:gd name="connsiteY15" fmla="*/ 480176 h 588603"/>
              <a:gd name="connsiteX16" fmla="*/ 1626116 w 3174798"/>
              <a:gd name="connsiteY16" fmla="*/ 464686 h 588603"/>
              <a:gd name="connsiteX17" fmla="*/ 1765498 w 3174798"/>
              <a:gd name="connsiteY17" fmla="*/ 449197 h 588603"/>
              <a:gd name="connsiteX18" fmla="*/ 1982313 w 3174798"/>
              <a:gd name="connsiteY18" fmla="*/ 418218 h 588603"/>
              <a:gd name="connsiteX19" fmla="*/ 2400457 w 3174798"/>
              <a:gd name="connsiteY19" fmla="*/ 402728 h 588603"/>
              <a:gd name="connsiteX20" fmla="*/ 2911522 w 3174798"/>
              <a:gd name="connsiteY20" fmla="*/ 356259 h 588603"/>
              <a:gd name="connsiteX21" fmla="*/ 3004443 w 3174798"/>
              <a:gd name="connsiteY21" fmla="*/ 325280 h 588603"/>
              <a:gd name="connsiteX22" fmla="*/ 3050904 w 3174798"/>
              <a:gd name="connsiteY22" fmla="*/ 309791 h 588603"/>
              <a:gd name="connsiteX23" fmla="*/ 3097364 w 3174798"/>
              <a:gd name="connsiteY23" fmla="*/ 278812 h 588603"/>
              <a:gd name="connsiteX24" fmla="*/ 3174798 w 3174798"/>
              <a:gd name="connsiteY24" fmla="*/ 139406 h 588603"/>
              <a:gd name="connsiteX25" fmla="*/ 3159311 w 3174798"/>
              <a:gd name="connsiteY25" fmla="*/ 92937 h 588603"/>
              <a:gd name="connsiteX26" fmla="*/ 3066391 w 3174798"/>
              <a:gd name="connsiteY26" fmla="*/ 61958 h 588603"/>
              <a:gd name="connsiteX27" fmla="*/ 2927009 w 3174798"/>
              <a:gd name="connsiteY27" fmla="*/ 30979 h 588603"/>
              <a:gd name="connsiteX28" fmla="*/ 1780984 w 3174798"/>
              <a:gd name="connsiteY28" fmla="*/ 46468 h 588603"/>
              <a:gd name="connsiteX29" fmla="*/ 1641603 w 3174798"/>
              <a:gd name="connsiteY29" fmla="*/ 61958 h 588603"/>
              <a:gd name="connsiteX30" fmla="*/ 526552 w 3174798"/>
              <a:gd name="connsiteY30" fmla="*/ 46468 h 588603"/>
              <a:gd name="connsiteX31" fmla="*/ 542039 w 3174798"/>
              <a:gd name="connsiteY31" fmla="*/ 0 h 5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74798" h="588603">
                <a:moveTo>
                  <a:pt x="542039" y="0"/>
                </a:moveTo>
                <a:lnTo>
                  <a:pt x="542039" y="0"/>
                </a:lnTo>
                <a:cubicBezTo>
                  <a:pt x="449118" y="5163"/>
                  <a:pt x="355621" y="3944"/>
                  <a:pt x="263276" y="15489"/>
                </a:cubicBezTo>
                <a:cubicBezTo>
                  <a:pt x="230879" y="19539"/>
                  <a:pt x="170355" y="46468"/>
                  <a:pt x="170355" y="46468"/>
                </a:cubicBezTo>
                <a:cubicBezTo>
                  <a:pt x="154868" y="56794"/>
                  <a:pt x="138428" y="65818"/>
                  <a:pt x="123894" y="77447"/>
                </a:cubicBezTo>
                <a:cubicBezTo>
                  <a:pt x="90540" y="104135"/>
                  <a:pt x="39979" y="174345"/>
                  <a:pt x="30974" y="201364"/>
                </a:cubicBezTo>
                <a:lnTo>
                  <a:pt x="0" y="294301"/>
                </a:lnTo>
                <a:cubicBezTo>
                  <a:pt x="5162" y="335607"/>
                  <a:pt x="4536" y="378057"/>
                  <a:pt x="15487" y="418218"/>
                </a:cubicBezTo>
                <a:cubicBezTo>
                  <a:pt x="21835" y="441500"/>
                  <a:pt x="76569" y="500252"/>
                  <a:pt x="92921" y="511155"/>
                </a:cubicBezTo>
                <a:cubicBezTo>
                  <a:pt x="106503" y="520212"/>
                  <a:pt x="124780" y="519343"/>
                  <a:pt x="139381" y="526645"/>
                </a:cubicBezTo>
                <a:cubicBezTo>
                  <a:pt x="156029" y="534971"/>
                  <a:pt x="169194" y="549298"/>
                  <a:pt x="185842" y="557624"/>
                </a:cubicBezTo>
                <a:cubicBezTo>
                  <a:pt x="208057" y="568733"/>
                  <a:pt x="274405" y="583641"/>
                  <a:pt x="294250" y="588603"/>
                </a:cubicBezTo>
                <a:cubicBezTo>
                  <a:pt x="449118" y="583440"/>
                  <a:pt x="604152" y="581955"/>
                  <a:pt x="758854" y="573113"/>
                </a:cubicBezTo>
                <a:cubicBezTo>
                  <a:pt x="811263" y="570118"/>
                  <a:pt x="847865" y="550531"/>
                  <a:pt x="898236" y="542134"/>
                </a:cubicBezTo>
                <a:cubicBezTo>
                  <a:pt x="1140974" y="501670"/>
                  <a:pt x="1126554" y="510516"/>
                  <a:pt x="1393814" y="495665"/>
                </a:cubicBezTo>
                <a:lnTo>
                  <a:pt x="1517708" y="480176"/>
                </a:lnTo>
                <a:lnTo>
                  <a:pt x="1626116" y="464686"/>
                </a:lnTo>
                <a:cubicBezTo>
                  <a:pt x="1672502" y="458887"/>
                  <a:pt x="1719162" y="455376"/>
                  <a:pt x="1765498" y="449197"/>
                </a:cubicBezTo>
                <a:cubicBezTo>
                  <a:pt x="1853916" y="437406"/>
                  <a:pt x="1887640" y="423629"/>
                  <a:pt x="1982313" y="418218"/>
                </a:cubicBezTo>
                <a:cubicBezTo>
                  <a:pt x="2121563" y="410260"/>
                  <a:pt x="2261076" y="407891"/>
                  <a:pt x="2400457" y="402728"/>
                </a:cubicBezTo>
                <a:cubicBezTo>
                  <a:pt x="2829115" y="368429"/>
                  <a:pt x="2659159" y="387811"/>
                  <a:pt x="2911522" y="356259"/>
                </a:cubicBezTo>
                <a:lnTo>
                  <a:pt x="3004443" y="325280"/>
                </a:lnTo>
                <a:lnTo>
                  <a:pt x="3050904" y="309791"/>
                </a:lnTo>
                <a:cubicBezTo>
                  <a:pt x="3066391" y="299465"/>
                  <a:pt x="3085108" y="292821"/>
                  <a:pt x="3097364" y="278812"/>
                </a:cubicBezTo>
                <a:cubicBezTo>
                  <a:pt x="3154711" y="213260"/>
                  <a:pt x="3153528" y="203227"/>
                  <a:pt x="3174798" y="139406"/>
                </a:cubicBezTo>
                <a:cubicBezTo>
                  <a:pt x="3169636" y="123916"/>
                  <a:pt x="3172596" y="102428"/>
                  <a:pt x="3159311" y="92937"/>
                </a:cubicBezTo>
                <a:cubicBezTo>
                  <a:pt x="3132745" y="73958"/>
                  <a:pt x="3098406" y="68362"/>
                  <a:pt x="3066391" y="61958"/>
                </a:cubicBezTo>
                <a:cubicBezTo>
                  <a:pt x="2968085" y="42293"/>
                  <a:pt x="3014493" y="52853"/>
                  <a:pt x="2927009" y="30979"/>
                </a:cubicBezTo>
                <a:lnTo>
                  <a:pt x="1780984" y="46468"/>
                </a:lnTo>
                <a:cubicBezTo>
                  <a:pt x="1734251" y="47594"/>
                  <a:pt x="1688349" y="61958"/>
                  <a:pt x="1641603" y="61958"/>
                </a:cubicBezTo>
                <a:cubicBezTo>
                  <a:pt x="1269883" y="61958"/>
                  <a:pt x="898236" y="51631"/>
                  <a:pt x="526552" y="46468"/>
                </a:cubicBezTo>
                <a:lnTo>
                  <a:pt x="542039" y="0"/>
                </a:lnTo>
                <a:close/>
              </a:path>
            </a:pathLst>
          </a:custGeom>
          <a:noFill/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567433" y="5185463"/>
            <a:ext cx="14786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Next activity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537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B2B5D22-30B0-442D-85BC-37623FF7EE57}"/>
              </a:ext>
            </a:extLst>
          </p:cNvPr>
          <p:cNvGrpSpPr/>
          <p:nvPr/>
        </p:nvGrpSpPr>
        <p:grpSpPr>
          <a:xfrm>
            <a:off x="10484578" y="4197669"/>
            <a:ext cx="1529917" cy="2621194"/>
            <a:chOff x="8591850" y="3249752"/>
            <a:chExt cx="2036171" cy="353975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73AA4CE-E9E5-4113-903E-A63F758322F2}"/>
                </a:ext>
              </a:extLst>
            </p:cNvPr>
            <p:cNvGrpSpPr/>
            <p:nvPr/>
          </p:nvGrpSpPr>
          <p:grpSpPr>
            <a:xfrm>
              <a:off x="8591850" y="3249752"/>
              <a:ext cx="1369129" cy="2616029"/>
              <a:chOff x="3688167" y="3417317"/>
              <a:chExt cx="1152686" cy="2202466"/>
            </a:xfrm>
          </p:grpSpPr>
          <p:sp>
            <p:nvSpPr>
              <p:cNvPr id="10" name="Rounded Rectangle 17">
                <a:extLst>
                  <a:ext uri="{FF2B5EF4-FFF2-40B4-BE49-F238E27FC236}">
                    <a16:creationId xmlns="" xmlns:a16="http://schemas.microsoft.com/office/drawing/2014/main" id="{77F9B890-EFEE-4AEE-A42F-A15B1ED1B4C6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AE8E3475-424A-4DB3-9560-CB38180F4216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20">
                <a:extLst>
                  <a:ext uri="{FF2B5EF4-FFF2-40B4-BE49-F238E27FC236}">
                    <a16:creationId xmlns="" xmlns:a16="http://schemas.microsoft.com/office/drawing/2014/main" id="{2FA1F227-64CC-41BC-B8FE-54B64D88E9BC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6C26F3D5-8667-41AC-ABEE-DC124E3F3928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573D22FE-24BC-4151-AC13-8CAB258359D6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58">
                <a:extLst>
                  <a:ext uri="{FF2B5EF4-FFF2-40B4-BE49-F238E27FC236}">
                    <a16:creationId xmlns="" xmlns:a16="http://schemas.microsoft.com/office/drawing/2014/main" id="{FAC80B1F-27C8-46A2-AF4C-713C1F6C2F56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aphic 21">
              <a:extLst>
                <a:ext uri="{FF2B5EF4-FFF2-40B4-BE49-F238E27FC236}">
                  <a16:creationId xmlns="" xmlns:a16="http://schemas.microsoft.com/office/drawing/2014/main" id="{2BE51EC6-F366-4AE6-B4B9-45B9D71D15F6}"/>
                </a:ext>
              </a:extLst>
            </p:cNvPr>
            <p:cNvGrpSpPr/>
            <p:nvPr/>
          </p:nvGrpSpPr>
          <p:grpSpPr>
            <a:xfrm>
              <a:off x="9309223" y="4431518"/>
              <a:ext cx="1318798" cy="2357993"/>
              <a:chOff x="4170900" y="0"/>
              <a:chExt cx="3835079" cy="6857067"/>
            </a:xfrm>
          </p:grpSpPr>
          <p:sp>
            <p:nvSpPr>
              <p:cNvPr id="8" name="Freeform: Shape 17">
                <a:extLst>
                  <a:ext uri="{FF2B5EF4-FFF2-40B4-BE49-F238E27FC236}">
                    <a16:creationId xmlns="" xmlns:a16="http://schemas.microsoft.com/office/drawing/2014/main" id="{8F16DB9C-D38D-4E2B-ABA3-D99C02250B0F}"/>
                  </a:ext>
                </a:extLst>
              </p:cNvPr>
              <p:cNvSpPr/>
              <p:nvPr/>
            </p:nvSpPr>
            <p:spPr>
              <a:xfrm>
                <a:off x="4170900" y="0"/>
                <a:ext cx="3835079" cy="6857067"/>
              </a:xfrm>
              <a:custGeom>
                <a:avLst/>
                <a:gdLst>
                  <a:gd name="connsiteX0" fmla="*/ 1859688 w 3816220"/>
                  <a:gd name="connsiteY0" fmla="*/ 0 h 6848669"/>
                  <a:gd name="connsiteX1" fmla="*/ 2719037 w 3816220"/>
                  <a:gd name="connsiteY1" fmla="*/ 937727 h 6848669"/>
                  <a:gd name="connsiteX2" fmla="*/ 3404837 w 3816220"/>
                  <a:gd name="connsiteY2" fmla="*/ 2455817 h 6848669"/>
                  <a:gd name="connsiteX3" fmla="*/ 3397373 w 3816220"/>
                  <a:gd name="connsiteY3" fmla="*/ 4784738 h 6848669"/>
                  <a:gd name="connsiteX4" fmla="*/ 3818184 w 3816220"/>
                  <a:gd name="connsiteY4" fmla="*/ 6857067 h 6848669"/>
                  <a:gd name="connsiteX5" fmla="*/ 1609628 w 3816220"/>
                  <a:gd name="connsiteY5" fmla="*/ 6857067 h 6848669"/>
                  <a:gd name="connsiteX6" fmla="*/ 1469669 w 3816220"/>
                  <a:gd name="connsiteY6" fmla="*/ 6241247 h 6848669"/>
                  <a:gd name="connsiteX7" fmla="*/ 555269 w 3816220"/>
                  <a:gd name="connsiteY7" fmla="*/ 4011230 h 6848669"/>
                  <a:gd name="connsiteX8" fmla="*/ 316405 w 3816220"/>
                  <a:gd name="connsiteY8" fmla="*/ 2427826 h 6848669"/>
                  <a:gd name="connsiteX9" fmla="*/ 255756 w 3816220"/>
                  <a:gd name="connsiteY9" fmla="*/ 1045029 h 6848669"/>
                  <a:gd name="connsiteX10" fmla="*/ 1686139 w 3816220"/>
                  <a:gd name="connsiteY10" fmla="*/ 2580848 h 6848669"/>
                  <a:gd name="connsiteX11" fmla="*/ 1859688 w 3816220"/>
                  <a:gd name="connsiteY11" fmla="*/ 0 h 6848669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69 w 3818183"/>
                  <a:gd name="connsiteY7" fmla="*/ 4011230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70 w 3818183"/>
                  <a:gd name="connsiteY7" fmla="*/ 4152778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79877 w 3835079"/>
                  <a:gd name="connsiteY10" fmla="*/ 1844225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5079" h="6857067">
                    <a:moveTo>
                      <a:pt x="1876584" y="0"/>
                    </a:moveTo>
                    <a:cubicBezTo>
                      <a:pt x="2380437" y="78377"/>
                      <a:pt x="2558652" y="523447"/>
                      <a:pt x="2735933" y="937727"/>
                    </a:cubicBezTo>
                    <a:cubicBezTo>
                      <a:pt x="2956136" y="1453709"/>
                      <a:pt x="3344289" y="1891315"/>
                      <a:pt x="3421733" y="2455817"/>
                    </a:cubicBezTo>
                    <a:cubicBezTo>
                      <a:pt x="3527169" y="3221860"/>
                      <a:pt x="3383478" y="4014030"/>
                      <a:pt x="3414269" y="4784738"/>
                    </a:cubicBezTo>
                    <a:cubicBezTo>
                      <a:pt x="3443194" y="5498530"/>
                      <a:pt x="3721246" y="6157271"/>
                      <a:pt x="3835080" y="6857067"/>
                    </a:cubicBezTo>
                    <a:lnTo>
                      <a:pt x="1626524" y="6857067"/>
                    </a:lnTo>
                    <a:cubicBezTo>
                      <a:pt x="1579871" y="6623802"/>
                      <a:pt x="1662291" y="6691962"/>
                      <a:pt x="1486565" y="6241247"/>
                    </a:cubicBezTo>
                    <a:cubicBezTo>
                      <a:pt x="1310839" y="5790532"/>
                      <a:pt x="535776" y="4930019"/>
                      <a:pt x="572166" y="4152778"/>
                    </a:cubicBezTo>
                    <a:cubicBezTo>
                      <a:pt x="599224" y="3570548"/>
                      <a:pt x="661157" y="3044425"/>
                      <a:pt x="333301" y="2427826"/>
                    </a:cubicBezTo>
                    <a:cubicBezTo>
                      <a:pt x="160822" y="2079489"/>
                      <a:pt x="-287185" y="1240971"/>
                      <a:pt x="272652" y="1045029"/>
                    </a:cubicBezTo>
                    <a:cubicBezTo>
                      <a:pt x="811062" y="816322"/>
                      <a:pt x="1111150" y="1517480"/>
                      <a:pt x="1349547" y="1773450"/>
                    </a:cubicBezTo>
                    <a:cubicBezTo>
                      <a:pt x="1587944" y="2029420"/>
                      <a:pt x="1620251" y="2888219"/>
                      <a:pt x="1703035" y="2580848"/>
                    </a:cubicBezTo>
                    <a:cubicBezTo>
                      <a:pt x="2060397" y="1828800"/>
                      <a:pt x="1874718" y="807098"/>
                      <a:pt x="187658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8">
                <a:extLst>
                  <a:ext uri="{FF2B5EF4-FFF2-40B4-BE49-F238E27FC236}">
                    <a16:creationId xmlns="" xmlns:a16="http://schemas.microsoft.com/office/drawing/2014/main" id="{A6030457-15ED-41A3-9BB7-E429C42B561F}"/>
                  </a:ext>
                </a:extLst>
              </p:cNvPr>
              <p:cNvSpPr/>
              <p:nvPr/>
            </p:nvSpPr>
            <p:spPr>
              <a:xfrm>
                <a:off x="4430993" y="974000"/>
                <a:ext cx="846423" cy="721829"/>
              </a:xfrm>
              <a:custGeom>
                <a:avLst/>
                <a:gdLst>
                  <a:gd name="connsiteX0" fmla="*/ 201811 w 867746"/>
                  <a:gd name="connsiteY0" fmla="*/ 15957 h 662473"/>
                  <a:gd name="connsiteX1" fmla="*/ 876414 w 867746"/>
                  <a:gd name="connsiteY1" fmla="*/ 373320 h 662473"/>
                  <a:gd name="connsiteX2" fmla="*/ 105705 w 867746"/>
                  <a:gd name="connsiteY2" fmla="*/ 664435 h 662473"/>
                  <a:gd name="connsiteX3" fmla="*/ 201811 w 867746"/>
                  <a:gd name="connsiteY3" fmla="*/ 15957 h 662473"/>
                  <a:gd name="connsiteX0" fmla="*/ 288539 w 841815"/>
                  <a:gd name="connsiteY0" fmla="*/ 17995 h 626033"/>
                  <a:gd name="connsiteX1" fmla="*/ 841815 w 841815"/>
                  <a:gd name="connsiteY1" fmla="*/ 334917 h 626033"/>
                  <a:gd name="connsiteX2" fmla="*/ 71106 w 841815"/>
                  <a:gd name="connsiteY2" fmla="*/ 626032 h 626033"/>
                  <a:gd name="connsiteX3" fmla="*/ 288539 w 841815"/>
                  <a:gd name="connsiteY3" fmla="*/ 17995 h 626033"/>
                  <a:gd name="connsiteX0" fmla="*/ 288539 w 922701"/>
                  <a:gd name="connsiteY0" fmla="*/ 17995 h 626033"/>
                  <a:gd name="connsiteX1" fmla="*/ 922701 w 922701"/>
                  <a:gd name="connsiteY1" fmla="*/ 334918 h 626033"/>
                  <a:gd name="connsiteX2" fmla="*/ 71106 w 922701"/>
                  <a:gd name="connsiteY2" fmla="*/ 626032 h 626033"/>
                  <a:gd name="connsiteX3" fmla="*/ 288539 w 922701"/>
                  <a:gd name="connsiteY3" fmla="*/ 17995 h 626033"/>
                  <a:gd name="connsiteX0" fmla="*/ 329797 w 913407"/>
                  <a:gd name="connsiteY0" fmla="*/ 14324 h 703246"/>
                  <a:gd name="connsiteX1" fmla="*/ 913407 w 913407"/>
                  <a:gd name="connsiteY1" fmla="*/ 412131 h 703246"/>
                  <a:gd name="connsiteX2" fmla="*/ 61812 w 913407"/>
                  <a:gd name="connsiteY2" fmla="*/ 703245 h 703246"/>
                  <a:gd name="connsiteX3" fmla="*/ 329797 w 913407"/>
                  <a:gd name="connsiteY3" fmla="*/ 14324 h 703246"/>
                  <a:gd name="connsiteX0" fmla="*/ 201810 w 785420"/>
                  <a:gd name="connsiteY0" fmla="*/ 14324 h 662804"/>
                  <a:gd name="connsiteX1" fmla="*/ 785420 w 785420"/>
                  <a:gd name="connsiteY1" fmla="*/ 412131 h 662804"/>
                  <a:gd name="connsiteX2" fmla="*/ 105706 w 785420"/>
                  <a:gd name="connsiteY2" fmla="*/ 662804 h 662804"/>
                  <a:gd name="connsiteX3" fmla="*/ 201810 w 785420"/>
                  <a:gd name="connsiteY3" fmla="*/ 14324 h 662804"/>
                  <a:gd name="connsiteX0" fmla="*/ 167496 w 751106"/>
                  <a:gd name="connsiteY0" fmla="*/ 14324 h 672912"/>
                  <a:gd name="connsiteX1" fmla="*/ 751106 w 751106"/>
                  <a:gd name="connsiteY1" fmla="*/ 412131 h 672912"/>
                  <a:gd name="connsiteX2" fmla="*/ 132056 w 751106"/>
                  <a:gd name="connsiteY2" fmla="*/ 672912 h 672912"/>
                  <a:gd name="connsiteX3" fmla="*/ 167496 w 751106"/>
                  <a:gd name="connsiteY3" fmla="*/ 14324 h 672912"/>
                  <a:gd name="connsiteX0" fmla="*/ 132271 w 796768"/>
                  <a:gd name="connsiteY0" fmla="*/ 12987 h 712016"/>
                  <a:gd name="connsiteX1" fmla="*/ 796768 w 796768"/>
                  <a:gd name="connsiteY1" fmla="*/ 451235 h 712016"/>
                  <a:gd name="connsiteX2" fmla="*/ 177718 w 796768"/>
                  <a:gd name="connsiteY2" fmla="*/ 712016 h 712016"/>
                  <a:gd name="connsiteX3" fmla="*/ 132271 w 796768"/>
                  <a:gd name="connsiteY3" fmla="*/ 12987 h 712016"/>
                  <a:gd name="connsiteX0" fmla="*/ 152924 w 766868"/>
                  <a:gd name="connsiteY0" fmla="*/ 12135 h 741494"/>
                  <a:gd name="connsiteX1" fmla="*/ 766868 w 766868"/>
                  <a:gd name="connsiteY1" fmla="*/ 480713 h 741494"/>
                  <a:gd name="connsiteX2" fmla="*/ 147818 w 766868"/>
                  <a:gd name="connsiteY2" fmla="*/ 741494 h 741494"/>
                  <a:gd name="connsiteX3" fmla="*/ 152924 w 766868"/>
                  <a:gd name="connsiteY3" fmla="*/ 12135 h 741494"/>
                  <a:gd name="connsiteX0" fmla="*/ 172736 w 786680"/>
                  <a:gd name="connsiteY0" fmla="*/ 12135 h 741494"/>
                  <a:gd name="connsiteX1" fmla="*/ 786680 w 786680"/>
                  <a:gd name="connsiteY1" fmla="*/ 480713 h 741494"/>
                  <a:gd name="connsiteX2" fmla="*/ 127187 w 786680"/>
                  <a:gd name="connsiteY2" fmla="*/ 741494 h 741494"/>
                  <a:gd name="connsiteX3" fmla="*/ 172736 w 786680"/>
                  <a:gd name="connsiteY3" fmla="*/ 12135 h 741494"/>
                  <a:gd name="connsiteX0" fmla="*/ 148439 w 812936"/>
                  <a:gd name="connsiteY0" fmla="*/ 12690 h 721827"/>
                  <a:gd name="connsiteX1" fmla="*/ 812936 w 812936"/>
                  <a:gd name="connsiteY1" fmla="*/ 461046 h 721827"/>
                  <a:gd name="connsiteX2" fmla="*/ 153443 w 812936"/>
                  <a:gd name="connsiteY2" fmla="*/ 721827 h 721827"/>
                  <a:gd name="connsiteX3" fmla="*/ 148439 w 812936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422" h="721827">
                    <a:moveTo>
                      <a:pt x="181925" y="12690"/>
                    </a:moveTo>
                    <a:cubicBezTo>
                      <a:pt x="568699" y="-73151"/>
                      <a:pt x="767112" y="298693"/>
                      <a:pt x="846422" y="461046"/>
                    </a:cubicBezTo>
                    <a:cubicBezTo>
                      <a:pt x="676940" y="439722"/>
                      <a:pt x="430013" y="516522"/>
                      <a:pt x="186930" y="721827"/>
                    </a:cubicBezTo>
                    <a:cubicBezTo>
                      <a:pt x="18046" y="360732"/>
                      <a:pt x="-129423" y="90762"/>
                      <a:pt x="181925" y="12690"/>
                    </a:cubicBezTo>
                    <a:close/>
                  </a:path>
                </a:pathLst>
              </a:custGeom>
              <a:solidFill>
                <a:srgbClr val="BFBFBF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" name="Picture 3" descr="E:\PRO INQLUED\Laporan 2 Interim\Foto\Visit Medi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/>
          <a:stretch/>
        </p:blipFill>
        <p:spPr bwMode="auto">
          <a:xfrm>
            <a:off x="296871" y="445379"/>
            <a:ext cx="5475474" cy="6066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2" name="Title 51"/>
          <p:cNvSpPr>
            <a:spLocks noGrp="1"/>
          </p:cNvSpPr>
          <p:nvPr>
            <p:ph type="title"/>
          </p:nvPr>
        </p:nvSpPr>
        <p:spPr>
          <a:xfrm>
            <a:off x="6040236" y="365125"/>
            <a:ext cx="5251615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Media journalists visit to schools</a:t>
            </a:r>
            <a:endParaRPr lang="en-US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036221" y="1748508"/>
            <a:ext cx="5030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Tips &amp; Tricks</a:t>
            </a:r>
            <a:r>
              <a:rPr lang="en-US" sz="2000" dirty="0"/>
              <a:t>: </a:t>
            </a:r>
            <a:r>
              <a:rPr lang="en-US" sz="2000" dirty="0" smtClean="0"/>
              <a:t>In a </a:t>
            </a:r>
            <a:r>
              <a:rPr lang="en-US" sz="2000" dirty="0"/>
              <a:t>visit, a journalist </a:t>
            </a:r>
            <a:r>
              <a:rPr lang="en-US" sz="2000" dirty="0" smtClean="0"/>
              <a:t>writes </a:t>
            </a:r>
            <a:r>
              <a:rPr lang="en-US" sz="2000" dirty="0"/>
              <a:t>at least two articles. </a:t>
            </a:r>
            <a:r>
              <a:rPr lang="en-US" sz="2000" dirty="0" smtClean="0"/>
              <a:t>We invited </a:t>
            </a:r>
            <a:r>
              <a:rPr lang="en-US" sz="2000" dirty="0"/>
              <a:t>5-8 </a:t>
            </a:r>
            <a:r>
              <a:rPr lang="en-US" sz="2000" dirty="0" smtClean="0"/>
              <a:t>different media journalists in one visit. Journalist will/not do a follow up interview to the local government about the schools.</a:t>
            </a:r>
          </a:p>
          <a:p>
            <a:endParaRPr lang="en-US" sz="2000" dirty="0"/>
          </a:p>
          <a:p>
            <a:r>
              <a:rPr lang="en-US" sz="2000" b="1" dirty="0"/>
              <a:t>Challenges</a:t>
            </a:r>
            <a:r>
              <a:rPr lang="en-US" sz="2000" dirty="0"/>
              <a:t>: make sure the journalist agree to write about the </a:t>
            </a:r>
            <a:r>
              <a:rPr lang="en-US" sz="2000" dirty="0" smtClean="0"/>
              <a:t>issue; </a:t>
            </a:r>
            <a:r>
              <a:rPr lang="en-US" sz="2000" dirty="0"/>
              <a:t>agreed upon a mutual collaboration (no financial reward, only content for </a:t>
            </a:r>
            <a:r>
              <a:rPr lang="en-US" sz="2000" dirty="0" smtClean="0"/>
              <a:t>articles</a:t>
            </a:r>
            <a:r>
              <a:rPr lang="en-US" sz="2000" dirty="0" smtClean="0"/>
              <a:t>); </a:t>
            </a:r>
            <a:r>
              <a:rPr lang="en-US" sz="2000" dirty="0" smtClean="0"/>
              <a:t>get continuous </a:t>
            </a:r>
            <a:r>
              <a:rPr lang="en-US" sz="2000" dirty="0"/>
              <a:t>attention to the </a:t>
            </a:r>
            <a:r>
              <a:rPr lang="en-US" sz="2000" dirty="0" smtClean="0"/>
              <a:t>issue.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294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646" y="411595"/>
            <a:ext cx="3734284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Media journalists gathering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Foto Pertemuan Media 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0" t="12874" r="3255" b="15302"/>
          <a:stretch/>
        </p:blipFill>
        <p:spPr>
          <a:xfrm>
            <a:off x="61946" y="1053297"/>
            <a:ext cx="7201372" cy="4925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4648" y="1967172"/>
            <a:ext cx="41814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Tips &amp; Tricks</a:t>
            </a:r>
            <a:r>
              <a:rPr lang="en-US" sz="2000" dirty="0"/>
              <a:t>: We need to set up </a:t>
            </a:r>
            <a:r>
              <a:rPr lang="en-US" sz="2000" dirty="0" smtClean="0"/>
              <a:t>a mutual partnership with media/journalist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  <a:r>
              <a:rPr lang="en-US" sz="2000" dirty="0"/>
              <a:t>provides content, no financial </a:t>
            </a:r>
            <a:r>
              <a:rPr lang="en-US" sz="2000" dirty="0" smtClean="0"/>
              <a:t>rewards; </a:t>
            </a:r>
            <a:r>
              <a:rPr lang="en-US" sz="2000" dirty="0"/>
              <a:t>work with many journalists, including contributors.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/>
              <a:t>Challenges</a:t>
            </a:r>
            <a:r>
              <a:rPr lang="en-US" sz="2000" dirty="0"/>
              <a:t>: journalists were not interested in writing news/articles about education issues </a:t>
            </a:r>
            <a:r>
              <a:rPr lang="en-US" sz="2000" dirty="0" smtClean="0"/>
              <a:t>until </a:t>
            </a:r>
            <a:r>
              <a:rPr lang="en-US" sz="2000" dirty="0"/>
              <a:t>they visit the schools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AC46B8C-CC45-4F86-8B8E-7F04B1BB3329}"/>
              </a:ext>
            </a:extLst>
          </p:cNvPr>
          <p:cNvGrpSpPr/>
          <p:nvPr/>
        </p:nvGrpSpPr>
        <p:grpSpPr>
          <a:xfrm>
            <a:off x="7622494" y="5622718"/>
            <a:ext cx="3574478" cy="808806"/>
            <a:chOff x="2311956" y="1422324"/>
            <a:chExt cx="8221277" cy="2912758"/>
          </a:xfrm>
        </p:grpSpPr>
        <p:sp>
          <p:nvSpPr>
            <p:cNvPr id="7" name="Graphic 14">
              <a:extLst>
                <a:ext uri="{FF2B5EF4-FFF2-40B4-BE49-F238E27FC236}">
                  <a16:creationId xmlns:a16="http://schemas.microsoft.com/office/drawing/2014/main" xmlns="" id="{11D9F07D-03C2-44C0-B59C-8EA1CEAA6231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3">
              <a:extLst>
                <a:ext uri="{FF2B5EF4-FFF2-40B4-BE49-F238E27FC236}">
                  <a16:creationId xmlns:a16="http://schemas.microsoft.com/office/drawing/2014/main" xmlns="" id="{6960C9CE-37B9-49FE-B299-DAE4763C59B6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2">
              <a:extLst>
                <a:ext uri="{FF2B5EF4-FFF2-40B4-BE49-F238E27FC236}">
                  <a16:creationId xmlns:a16="http://schemas.microsoft.com/office/drawing/2014/main" xmlns="" id="{E1F281DC-62AD-45F9-B067-B62E0F84D6AF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1">
              <a:extLst>
                <a:ext uri="{FF2B5EF4-FFF2-40B4-BE49-F238E27FC236}">
                  <a16:creationId xmlns:a16="http://schemas.microsoft.com/office/drawing/2014/main" xmlns="" id="{6539898D-7B8B-488C-903B-8697D971C17D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3">
              <a:extLst>
                <a:ext uri="{FF2B5EF4-FFF2-40B4-BE49-F238E27FC236}">
                  <a16:creationId xmlns:a16="http://schemas.microsoft.com/office/drawing/2014/main" xmlns="" id="{F5440467-EA77-4E24-BAF8-26A834959DAB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xmlns="" id="{2913BFB0-A26F-42BE-A375-B4B7A39C6CE3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xmlns="" id="{BC8EC0AC-29D0-497A-A20C-3AE7A99E2095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xmlns="" id="{41A227B1-88D2-46D8-B182-5099793AFE6E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0">
              <a:extLst>
                <a:ext uri="{FF2B5EF4-FFF2-40B4-BE49-F238E27FC236}">
                  <a16:creationId xmlns:a16="http://schemas.microsoft.com/office/drawing/2014/main" xmlns="" id="{3B8E55BB-533E-4432-B9BC-C708AC932E1A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xmlns="" id="{7A2A570C-2C01-4039-B628-A608862E7F34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863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01800" y="1146227"/>
            <a:ext cx="5178613" cy="4631377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63 citizen </a:t>
            </a:r>
            <a:r>
              <a:rPr lang="en-US" sz="2000" b="1" dirty="0"/>
              <a:t>journalists (of 60 person in the target</a:t>
            </a:r>
            <a:r>
              <a:rPr lang="en-US" sz="2000" b="1" dirty="0" smtClean="0"/>
              <a:t>) from </a:t>
            </a:r>
            <a:r>
              <a:rPr lang="en-US" sz="2000" b="1" dirty="0"/>
              <a:t>school community </a:t>
            </a:r>
            <a:r>
              <a:rPr lang="en-US" sz="2000" b="1" dirty="0" smtClean="0"/>
              <a:t>members have trained on basic journalism.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Challenges</a:t>
            </a:r>
            <a:r>
              <a:rPr lang="en-US" dirty="0"/>
              <a:t>: Knowledge and skills on writing article </a:t>
            </a:r>
            <a:r>
              <a:rPr lang="en-US" dirty="0" smtClean="0"/>
              <a:t>is </a:t>
            </a:r>
            <a:r>
              <a:rPr lang="en-US" dirty="0"/>
              <a:t>still very basic, need to provide continuous support to </a:t>
            </a:r>
            <a:r>
              <a:rPr lang="en-US" dirty="0" smtClean="0"/>
              <a:t>enable them </a:t>
            </a:r>
            <a:r>
              <a:rPr lang="en-US" dirty="0"/>
              <a:t>apply their new knowledge and skills, journalism activities are the secondary </a:t>
            </a:r>
            <a:r>
              <a:rPr lang="en-US" dirty="0" smtClean="0"/>
              <a:t>for </a:t>
            </a:r>
            <a:r>
              <a:rPr lang="en-US" dirty="0"/>
              <a:t>most of the citizen journalists which affects the frequency of their articles.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5986" y="1243803"/>
            <a:ext cx="3925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CITIZEN JOURNALISM TRAINING</a:t>
            </a:r>
            <a:endParaRPr lang="en-US" sz="2800" b="1" dirty="0"/>
          </a:p>
        </p:txBody>
      </p:sp>
      <p:pic>
        <p:nvPicPr>
          <p:cNvPr id="2" name="Picture 1" descr="IMG-20191113-WA006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9" b="23207"/>
          <a:stretch/>
        </p:blipFill>
        <p:spPr>
          <a:xfrm>
            <a:off x="5869505" y="805462"/>
            <a:ext cx="6307008" cy="52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5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604</Words>
  <Application>Microsoft Macintosh PowerPoint</Application>
  <PresentationFormat>Custom</PresentationFormat>
  <Paragraphs>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How to Engage with Media:  Strategy and Tips &amp; Tricks</vt:lpstr>
      <vt:lpstr>Pro-InQluEd: Promoting civil society-led initiatives for inclusive and quality education in Indonesia</vt:lpstr>
      <vt:lpstr>First think first </vt:lpstr>
      <vt:lpstr>Media selected for publicizing the programme</vt:lpstr>
      <vt:lpstr>Programme’s communication strategy</vt:lpstr>
      <vt:lpstr>Press release</vt:lpstr>
      <vt:lpstr>Media journalists visit to schools</vt:lpstr>
      <vt:lpstr>Media journalists gathering</vt:lpstr>
      <vt:lpstr>PowerPoint Presentation</vt:lpstr>
      <vt:lpstr>Awareness campaign with television and radio</vt:lpstr>
      <vt:lpstr>Social media campaign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Pelokalan &amp; Kepemimpinan Perempuan dalam Aksi Humanitarian</dc:title>
  <dc:creator>Indi</dc:creator>
  <cp:lastModifiedBy>fransisca fitri</cp:lastModifiedBy>
  <cp:revision>278</cp:revision>
  <dcterms:created xsi:type="dcterms:W3CDTF">2020-07-20T19:01:36Z</dcterms:created>
  <dcterms:modified xsi:type="dcterms:W3CDTF">2020-11-03T06:58:43Z</dcterms:modified>
</cp:coreProperties>
</file>