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68" r:id="rId4"/>
    <p:sldId id="265" r:id="rId5"/>
    <p:sldId id="273" r:id="rId6"/>
    <p:sldId id="272" r:id="rId7"/>
    <p:sldId id="274" r:id="rId8"/>
    <p:sldId id="275" r:id="rId9"/>
    <p:sldId id="262" r:id="rId10"/>
    <p:sldId id="263" r:id="rId11"/>
    <p:sldId id="258" r:id="rId12"/>
    <p:sldId id="270" r:id="rId13"/>
    <p:sldId id="264" r:id="rId14"/>
    <p:sldId id="259" r:id="rId15"/>
    <p:sldId id="269" r:id="rId16"/>
    <p:sldId id="260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746"/>
  </p:normalViewPr>
  <p:slideViewPr>
    <p:cSldViewPr snapToGrid="0" snapToObjects="1">
      <p:cViewPr varScale="1">
        <p:scale>
          <a:sx n="82" d="100"/>
          <a:sy n="82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7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1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5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6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7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1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1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4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2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BEBF-4A66-CE4B-A257-568023ABF8C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7E4B-9D27-494C-8969-FA6A6D7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4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rendipitconsulting.com/weekly-wrap-up-the-rising-popularity-in-webinars" TargetMode="External"/><Relationship Id="rId2" Type="http://schemas.openxmlformats.org/officeDocument/2006/relationships/hyperlink" Target="http://www.on24.com/wp-content/uploads/2013/02/ON24_Benchmark_V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1026"/>
            <a:ext cx="9144000" cy="210424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2</a:t>
            </a:r>
            <a:r>
              <a:rPr lang="en-GB" sz="4000" baseline="300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nd</a:t>
            </a:r>
            <a:r>
              <a:rPr lang="en-GB" sz="40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Visibility Workshop </a:t>
            </a:r>
            <a:br>
              <a:rPr lang="en-GB" sz="40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</a:br>
            <a:r>
              <a:rPr lang="en-GB" sz="40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for EU-funded Projects</a:t>
            </a:r>
            <a:b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</a:br>
            <a:r>
              <a:rPr lang="en-GB" sz="3600" b="1" dirty="0">
                <a:latin typeface="Gotham Rounded Book" charset="0"/>
                <a:ea typeface="Gotham Rounded Book" charset="0"/>
                <a:cs typeface="Gotham Rounded Book" charset="0"/>
              </a:rPr>
              <a:t>Traditional Media and Webinar 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0779"/>
            <a:ext cx="9144000" cy="915371"/>
          </a:xfrm>
        </p:spPr>
        <p:txBody>
          <a:bodyPr/>
          <a:lstStyle/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Session 4 – Webinar Tips</a:t>
            </a:r>
          </a:p>
          <a:p>
            <a:r>
              <a:rPr lang="en-GB" b="1" dirty="0" err="1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Israr</a:t>
            </a:r>
            <a:r>
              <a:rPr lang="en-GB" b="1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Ardiansyah</a:t>
            </a:r>
            <a:endParaRPr lang="en-GB" b="1" dirty="0">
              <a:solidFill>
                <a:schemeClr val="accent5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02" y="498380"/>
            <a:ext cx="2878995" cy="132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Things to 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039"/>
            <a:ext cx="6303579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Gotham Rounded Book" charset="0"/>
                <a:ea typeface="Gotham Rounded Book" charset="0"/>
                <a:cs typeface="Gotham Rounded Book" charset="0"/>
              </a:rPr>
              <a:t>Concept note/Terms of Reference</a:t>
            </a:r>
          </a:p>
          <a:p>
            <a:r>
              <a:rPr lang="en-GB" sz="2400" dirty="0">
                <a:latin typeface="Gotham Rounded Book" charset="0"/>
                <a:ea typeface="Gotham Rounded Book" charset="0"/>
                <a:cs typeface="Gotham Rounded Book" charset="0"/>
              </a:rPr>
              <a:t>Timeline</a:t>
            </a:r>
          </a:p>
          <a:p>
            <a:r>
              <a:rPr lang="en-GB" sz="2400" dirty="0">
                <a:latin typeface="Gotham Rounded Book" charset="0"/>
                <a:ea typeface="Gotham Rounded Book" charset="0"/>
                <a:cs typeface="Gotham Rounded Book" charset="0"/>
              </a:rPr>
              <a:t>Dedicated Team</a:t>
            </a:r>
          </a:p>
          <a:p>
            <a:r>
              <a:rPr lang="en-GB" sz="2400" dirty="0">
                <a:latin typeface="Gotham Rounded Book" charset="0"/>
                <a:ea typeface="Gotham Rounded Book" charset="0"/>
                <a:cs typeface="Gotham Rounded Book" charset="0"/>
              </a:rPr>
              <a:t>Rundown and agenda</a:t>
            </a:r>
          </a:p>
          <a:p>
            <a:r>
              <a:rPr lang="en-GB" sz="2400" dirty="0">
                <a:latin typeface="Gotham Rounded Book" charset="0"/>
                <a:ea typeface="Gotham Rounded Book" charset="0"/>
                <a:cs typeface="Gotham Rounded Book" charset="0"/>
              </a:rPr>
              <a:t>List of speakers</a:t>
            </a:r>
          </a:p>
          <a:p>
            <a:r>
              <a:rPr lang="en-GB" sz="2400" dirty="0">
                <a:latin typeface="Gotham Rounded Book" charset="0"/>
                <a:ea typeface="Gotham Rounded Book" charset="0"/>
                <a:cs typeface="Gotham Rounded Book" charset="0"/>
              </a:rPr>
              <a:t>List of participants</a:t>
            </a:r>
          </a:p>
          <a:p>
            <a:r>
              <a:rPr lang="en-GB" sz="2400" dirty="0">
                <a:latin typeface="Gotham Rounded Book" charset="0"/>
                <a:ea typeface="Gotham Rounded Book" charset="0"/>
                <a:cs typeface="Gotham Rounded Book" charset="0"/>
              </a:rPr>
              <a:t>Advance promotion (if applicable): Invitation or Open registration, microsite (landing page for registration)</a:t>
            </a:r>
          </a:p>
          <a:p>
            <a:r>
              <a:rPr lang="en-GB" sz="2400" dirty="0">
                <a:latin typeface="Gotham Rounded Book" charset="0"/>
                <a:ea typeface="Gotham Rounded Book" charset="0"/>
                <a:cs typeface="Gotham Rounded Book" charset="0"/>
              </a:rPr>
              <a:t>Daily status documents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04" y="1842765"/>
            <a:ext cx="3456370" cy="30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Technical Preparation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644951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Define objective of the webinar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Define target audience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Who are the VIPs 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Define the outcomes of the webinar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Platform assessment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Webinar needs assessment (e.g. </a:t>
            </a:r>
            <a:r>
              <a:rPr lang="en-GB" dirty="0" err="1">
                <a:latin typeface="Gotham Rounded Book" charset="0"/>
                <a:ea typeface="Gotham Rounded Book" charset="0"/>
                <a:cs typeface="Gotham Rounded Book" charset="0"/>
              </a:rPr>
              <a:t>multilanguange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 interpreter, sign language interpreter, video, PPT sharing etc, livestreaming etc)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67" y="1884864"/>
            <a:ext cx="3149274" cy="23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Technical Preparation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874967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Internet Connection assessment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Security assessment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Event sequence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Flow invitation, registration, confirmation, email reminder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Webinar etiquette for panellists, participant, and media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Announcement text (in PPT etc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67" y="1884864"/>
            <a:ext cx="3149274" cy="23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8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65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Ideal Personnel/Resources for the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644546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Technical host </a:t>
            </a:r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lead (1 person)</a:t>
            </a:r>
          </a:p>
          <a:p>
            <a:r>
              <a:rPr lang="en-GB" sz="22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Technical co-host </a:t>
            </a:r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(1-2 persons) with different roles:</a:t>
            </a:r>
          </a:p>
          <a:p>
            <a:pPr lvl="1"/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Liaise with the speakers</a:t>
            </a:r>
          </a:p>
          <a:p>
            <a:pPr lvl="1"/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Liaise with the audience (public/invitees/beneficiaries/stakeholders/media)</a:t>
            </a:r>
          </a:p>
          <a:p>
            <a:pPr lvl="1"/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Answer chat and Q&amp;A</a:t>
            </a:r>
          </a:p>
          <a:p>
            <a:pPr lvl="1"/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Mute and unmute participants</a:t>
            </a:r>
          </a:p>
          <a:p>
            <a:pPr lvl="1"/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Control presentation</a:t>
            </a:r>
          </a:p>
          <a:p>
            <a:pPr lvl="1"/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In charge for breakout rooms (if applicable)</a:t>
            </a:r>
          </a:p>
          <a:p>
            <a:r>
              <a:rPr lang="en-GB" sz="22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Operational moderator </a:t>
            </a:r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(1-2 persons) e.g. to answer Q&amp;A</a:t>
            </a:r>
          </a:p>
          <a:p>
            <a:r>
              <a:rPr lang="en-GB" sz="22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Publication Experts, Social Media Experts,, Administrative Team, IT persons (for troubleshooting)</a:t>
            </a:r>
          </a:p>
          <a:p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Additional resources e.g. </a:t>
            </a:r>
            <a:r>
              <a:rPr lang="en-GB" sz="22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Interpreter, Photo/Videographer</a:t>
            </a:r>
          </a:p>
          <a:p>
            <a:endParaRPr lang="en-GB" sz="2000" dirty="0">
              <a:solidFill>
                <a:schemeClr val="accent5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endParaRPr lang="en-GB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34" y="2082335"/>
            <a:ext cx="4264042" cy="28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0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Advance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25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Digital promotion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Social media: Facebook, Twitter, Instagram, etc.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Group chat: WhatsApp, Line, Telegram, etc.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Paid promotion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Online media</a:t>
            </a:r>
          </a:p>
          <a:p>
            <a:endParaRPr lang="en-GB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89" y="1825625"/>
            <a:ext cx="3600769" cy="28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2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So, what makes a successful Webinar?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250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Young people in Indonesia now say:</a:t>
            </a:r>
            <a:b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</a:br>
            <a:b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</a:b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“</a:t>
            </a:r>
            <a:r>
              <a:rPr lang="en-GB" dirty="0" err="1">
                <a:latin typeface="Gotham Rounded Book" charset="0"/>
                <a:ea typeface="Gotham Rounded Book" charset="0"/>
                <a:cs typeface="Gotham Rounded Book" charset="0"/>
              </a:rPr>
              <a:t>Kolaborasi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r>
              <a:rPr lang="en-GB" dirty="0" err="1">
                <a:latin typeface="Gotham Rounded Book" charset="0"/>
                <a:ea typeface="Gotham Rounded Book" charset="0"/>
                <a:cs typeface="Gotham Rounded Book" charset="0"/>
              </a:rPr>
              <a:t>adalah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r>
              <a:rPr lang="en-GB" dirty="0" err="1">
                <a:latin typeface="Gotham Rounded Book" charset="0"/>
                <a:ea typeface="Gotham Rounded Book" charset="0"/>
                <a:cs typeface="Gotham Rounded Book" charset="0"/>
              </a:rPr>
              <a:t>Koentji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” – Collaboration is the key</a:t>
            </a:r>
            <a:b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</a:br>
            <a:b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</a:b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It is a joint effort by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Publication (and design) Team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Promotion and Social Media Team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Engagement Team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Event Team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Admin Team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IT Team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Interpreter Team</a:t>
            </a:r>
          </a:p>
          <a:p>
            <a:pPr lvl="1"/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etc</a:t>
            </a:r>
          </a:p>
          <a:p>
            <a:endParaRPr lang="en-GB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89" y="1825625"/>
            <a:ext cx="3600769" cy="28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/>
          <a:stretch/>
        </p:blipFill>
        <p:spPr>
          <a:xfrm>
            <a:off x="4106040" y="1781504"/>
            <a:ext cx="4428359" cy="249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6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08" y="1739981"/>
            <a:ext cx="4672650" cy="2627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66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Webinar Facts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2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Webinars are increasingly important in the programme sustainability, and their popularity </a:t>
            </a:r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is on the rise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, especially during the coronavirus pandemic.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Webcasts have seen a </a:t>
            </a:r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47% increase 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in average viewing time this year, which makes this an important form of communication. 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There is so much information out there that is vital to programmes and by hosting a webinar you can show your programmes, achievements, and upcoming activities to people looking to learn, as well as to your </a:t>
            </a:r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beneficiaries and stakeholders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.</a:t>
            </a:r>
          </a:p>
          <a:p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In order to be successful at reaching audiences during a webinar, we need to </a:t>
            </a:r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understand the current trends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66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Webinar Facts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24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The 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  <a:hlinkClick r:id="rId2"/>
              </a:rPr>
              <a:t>ON24 Webinar Benchmarks</a:t>
            </a:r>
            <a:r>
              <a:rPr lang="en-GB" dirty="0">
                <a:latin typeface="Gotham Rounded Book" charset="0"/>
                <a:ea typeface="Gotham Rounded Book" charset="0"/>
                <a:cs typeface="Gotham Rounded Book" charset="0"/>
              </a:rPr>
              <a:t> report looks at the how’s, what’s, and why’s of the current state of webcasting, and here are the trends that they reported: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The best days to hold a webinar: Tuesday, Wednesday, Thursday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Most webinar registration is the week of the webinar date which is 58%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There was an average of 28% registration on the day of a webinar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Webinars top interactive tool is the Q&amp;A during and after the webinar</a:t>
            </a:r>
          </a:p>
          <a:p>
            <a:pPr lvl="1"/>
            <a:endParaRPr lang="en-GB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Source: </a:t>
            </a:r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  <a:hlinkClick r:id="rId3"/>
              </a:rPr>
              <a:t>https://serendipitconsulting.com/weekly-wrap-up-the-rising-popularity-in-webinars</a:t>
            </a:r>
            <a:r>
              <a:rPr lang="en-GB" sz="2200" dirty="0"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2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Gotham Rounded Book" charset="0"/>
                <a:ea typeface="Gotham Rounded Book" charset="0"/>
                <a:cs typeface="Gotham Rounded Book" charset="0"/>
              </a:rPr>
              <a:t>Type of webinar</a:t>
            </a: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One way interaction</a:t>
            </a:r>
            <a:r>
              <a:rPr lang="en-GB" sz="2000" dirty="0">
                <a:latin typeface="Gotham Rounded Book" charset="0"/>
                <a:ea typeface="Gotham Rounded Book" charset="0"/>
                <a:cs typeface="Gotham Rounded Book" charset="0"/>
              </a:rPr>
              <a:t>: </a:t>
            </a:r>
            <a:r>
              <a:rPr lang="en-GB" sz="2000" dirty="0" err="1">
                <a:latin typeface="Gotham Rounded Book" charset="0"/>
                <a:ea typeface="Gotham Rounded Book" charset="0"/>
                <a:cs typeface="Gotham Rounded Book" charset="0"/>
              </a:rPr>
              <a:t>Youtube</a:t>
            </a:r>
            <a:r>
              <a:rPr lang="en-GB" sz="2000" dirty="0">
                <a:latin typeface="Gotham Rounded Book" charset="0"/>
                <a:ea typeface="Gotham Rounded Book" charset="0"/>
                <a:cs typeface="Gotham Rounded Book" charset="0"/>
              </a:rPr>
              <a:t>, IG live, FB live, Zoom Webinar, etc.</a:t>
            </a: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Two way interaction</a:t>
            </a:r>
            <a:r>
              <a:rPr lang="en-GB" sz="2000" dirty="0">
                <a:latin typeface="Gotham Rounded Book" charset="0"/>
                <a:ea typeface="Gotham Rounded Book" charset="0"/>
                <a:cs typeface="Gotham Rounded Book" charset="0"/>
              </a:rPr>
              <a:t>: Zoom Meeting, Google Meeting, Teams Meeting, etc.</a:t>
            </a:r>
          </a:p>
          <a:p>
            <a:pPr lvl="1"/>
            <a:endParaRPr lang="en-GB" sz="2000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buFont typeface="Arial" charset="0"/>
              <a:buChar char="•"/>
            </a:pPr>
            <a:r>
              <a:rPr lang="en-GB" sz="2000" b="1" dirty="0">
                <a:latin typeface="Gotham Rounded Book" charset="0"/>
                <a:ea typeface="Gotham Rounded Book" charset="0"/>
                <a:cs typeface="Gotham Rounded Book" charset="0"/>
              </a:rPr>
              <a:t>Webinar platforms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44" y="3798242"/>
            <a:ext cx="1403660" cy="130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28388" r="11669" b="20392"/>
          <a:stretch/>
        </p:blipFill>
        <p:spPr>
          <a:xfrm>
            <a:off x="863600" y="5098967"/>
            <a:ext cx="3041555" cy="695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24" y="3878170"/>
            <a:ext cx="2528630" cy="942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94" y="3564148"/>
            <a:ext cx="1534819" cy="1534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12" y="3564148"/>
            <a:ext cx="2515174" cy="1534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5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What does each Webinar Platform offer?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People can signup once for an ongoing series of webinars.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Participants have the option to send private messages to event coordinators or public messaging visible to everyone.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Registration page which is intended to keep things consistent with organization brand.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Automate replays of webinars to build email lists.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Insights into our webinar performance (insight).</a:t>
            </a:r>
            <a:endParaRPr lang="en-GB" sz="2400" b="0" i="0" dirty="0">
              <a:solidFill>
                <a:srgbClr val="000000"/>
              </a:solidFill>
              <a:effectLst/>
              <a:latin typeface="Gotham Rounded Boo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0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What does each Webinar Platform offer?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Insert Ad tracking pixel (e.g. Facebook ad)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Fully-automated replays on a schedule, or combine live and pre-recorded elements.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Ability to integrate with over 1,000+ apps via special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plaform</a:t>
            </a:r>
            <a:endParaRPr lang="en-US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Have one or multiple presenters</a:t>
            </a:r>
          </a:p>
          <a:p>
            <a:pPr fontAlgn="base"/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Run free webinars or paid virtual summits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 fontAlgn="base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4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What does each Webinar Platform offer?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platform tells users there’s a webinar just about to start, encouraging them to sign up on the spot.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Speak to live attendees in real time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Automatically sets your webinar plays to different time zones so you only have to schedule things once (auto detection).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Training and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in-depth resources on creating webinars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4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What does each Webinar Platform offer?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Custom landing page to encourage people to sign up for your webinars.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Scheduled notification to remind people about your webinar event.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Full interactivity and engagement (e.g. we can use live chat, polls and send files to audience members during the webinar)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 to 100 interactive video participants for webinars with large panels of speakers.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Broadcast webinars to Facebook Live and YouTube.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Mute/unmute speakers for full control over participants (complete control).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Etc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l" fontAlgn="base">
              <a:buNone/>
            </a:pPr>
            <a:r>
              <a:rPr lang="en-US" sz="3200" b="1" dirty="0">
                <a:solidFill>
                  <a:srgbClr val="000000"/>
                </a:solidFill>
                <a:latin typeface="Georgia" panose="02040502050405020303" pitchFamily="18" charset="0"/>
              </a:rPr>
              <a:t>(Each platform has its own uniqueness)</a:t>
            </a:r>
            <a:endParaRPr lang="en-US" sz="32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377"/>
            <a:ext cx="12192000" cy="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8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081" y="1576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Sharing Experience from the EU CDW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" y="1214251"/>
            <a:ext cx="5237092" cy="4083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81" y="1278207"/>
            <a:ext cx="5628490" cy="2582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81" y="3946552"/>
            <a:ext cx="2703204" cy="2703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72" y="3946552"/>
            <a:ext cx="2771299" cy="27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9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895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Gotham Rounded Book</vt:lpstr>
      <vt:lpstr>Office Theme</vt:lpstr>
      <vt:lpstr>2nd Visibility Workshop  for EU-funded Projects Traditional Media and Webinar Tips</vt:lpstr>
      <vt:lpstr>Webinar Facts (1)</vt:lpstr>
      <vt:lpstr>Webinar Facts (2)</vt:lpstr>
      <vt:lpstr>Webinar</vt:lpstr>
      <vt:lpstr>What does each Webinar Platform offer? (1)</vt:lpstr>
      <vt:lpstr>What does each Webinar Platform offer? (2)</vt:lpstr>
      <vt:lpstr>What does each Webinar Platform offer? (3)</vt:lpstr>
      <vt:lpstr>What does each Webinar Platform offer? (4)</vt:lpstr>
      <vt:lpstr>Sharing Experience from the EU CDW 2020</vt:lpstr>
      <vt:lpstr>Things to prepare</vt:lpstr>
      <vt:lpstr>Technical Preparation (1)</vt:lpstr>
      <vt:lpstr>Technical Preparation (2)</vt:lpstr>
      <vt:lpstr>Ideal Personnel/Resources for the event</vt:lpstr>
      <vt:lpstr>Advance Promotion</vt:lpstr>
      <vt:lpstr>So, what makes a successful Webinar?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Visibility Workshop for EU-funded Projects</dc:title>
  <dc:creator>Microsoft Office User</dc:creator>
  <cp:lastModifiedBy>I A</cp:lastModifiedBy>
  <cp:revision>21</cp:revision>
  <dcterms:created xsi:type="dcterms:W3CDTF">2020-11-02T09:27:07Z</dcterms:created>
  <dcterms:modified xsi:type="dcterms:W3CDTF">2020-11-04T03:10:44Z</dcterms:modified>
</cp:coreProperties>
</file>