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50" roundtripDataSignature="AMtx7mh2KluFu/THNM0HE0zT+o++6bdo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4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4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4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5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5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5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5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6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6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5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5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4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5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5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5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5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5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5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5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5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5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5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5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5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5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4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4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4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4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6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0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3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4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8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0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7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9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1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62572"/>
            <a:ext cx="9142526" cy="6122812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>
            <p:ph idx="4294967295" type="ctrTitle"/>
          </p:nvPr>
        </p:nvSpPr>
        <p:spPr>
          <a:xfrm>
            <a:off x="0" y="404665"/>
            <a:ext cx="9144000" cy="2880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baseline="3000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nd</a:t>
            </a:r>
            <a:r>
              <a:rPr b="1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Visibility Workshop for EU-funded Projects</a:t>
            </a:r>
            <a:b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Traditional Media and Webinar Tips</a:t>
            </a:r>
            <a:b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GB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Tips on writing for the press 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>
            <p:ph idx="4294967295" type="subTitle"/>
          </p:nvPr>
        </p:nvSpPr>
        <p:spPr>
          <a:xfrm>
            <a:off x="0" y="3886200"/>
            <a:ext cx="914252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Paul Forster, LMI Team Leader</a:t>
            </a:r>
            <a:endParaRPr/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Jakarta</a:t>
            </a:r>
            <a:endParaRPr/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November 2020</a:t>
            </a:r>
            <a:endParaRPr/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-6" y="-27384"/>
            <a:ext cx="9144006" cy="1246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80728"/>
            <a:ext cx="9142526" cy="5904656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0"/>
          <p:cNvSpPr txBox="1"/>
          <p:nvPr>
            <p:ph idx="4294967295" type="subTitle"/>
          </p:nvPr>
        </p:nvSpPr>
        <p:spPr>
          <a:xfrm>
            <a:off x="1043608" y="1219201"/>
            <a:ext cx="8098918" cy="441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 the stylebook</a:t>
            </a:r>
            <a:endParaRPr/>
          </a:p>
          <a:p>
            <a:pPr indent="0" lvl="0" marL="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Everyone wants it easy, even editors.</a:t>
            </a:r>
            <a:endParaRPr/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want to make a long-lasting good professional impression.</a:t>
            </a:r>
            <a:endParaRPr/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want to be successful.</a:t>
            </a:r>
            <a:endParaRPr/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least be consistent!</a:t>
            </a:r>
            <a:endParaRPr/>
          </a:p>
        </p:txBody>
      </p:sp>
      <p:pic>
        <p:nvPicPr>
          <p:cNvPr id="152" name="Google Shape;15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-6" y="-27384"/>
            <a:ext cx="9144006" cy="1246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-6" y="-27384"/>
            <a:ext cx="9144006" cy="1458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431032"/>
            <a:ext cx="9142526" cy="5454351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1"/>
          <p:cNvSpPr txBox="1"/>
          <p:nvPr>
            <p:ph idx="4294967295" type="title"/>
          </p:nvPr>
        </p:nvSpPr>
        <p:spPr>
          <a:xfrm>
            <a:off x="1474" y="332656"/>
            <a:ext cx="9142526" cy="5890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60" name="Google Shape;160;p11"/>
          <p:cNvSpPr txBox="1"/>
          <p:nvPr/>
        </p:nvSpPr>
        <p:spPr>
          <a:xfrm>
            <a:off x="395536" y="6214031"/>
            <a:ext cx="705678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https://www.theguardian.com/guardian-observer-style-guide-a</a:t>
            </a:r>
            <a:endParaRPr/>
          </a:p>
        </p:txBody>
      </p:sp>
      <p:pic>
        <p:nvPicPr>
          <p:cNvPr descr="A picture containing diagram&#10;&#10;Description automatically generated" id="161" name="Google Shape;161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79523" y="504309"/>
            <a:ext cx="4983480" cy="5547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-6" y="-27384"/>
            <a:ext cx="9144006" cy="1458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431032"/>
            <a:ext cx="9142526" cy="545435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2"/>
          <p:cNvSpPr txBox="1"/>
          <p:nvPr>
            <p:ph idx="4294967295" type="title"/>
          </p:nvPr>
        </p:nvSpPr>
        <p:spPr>
          <a:xfrm>
            <a:off x="1474" y="332656"/>
            <a:ext cx="9142526" cy="5890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69" name="Google Shape;169;p12"/>
          <p:cNvSpPr txBox="1"/>
          <p:nvPr/>
        </p:nvSpPr>
        <p:spPr>
          <a:xfrm>
            <a:off x="395536" y="6214031"/>
            <a:ext cx="705678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https://www.apstylebook.com/</a:t>
            </a:r>
            <a:endParaRPr/>
          </a:p>
        </p:txBody>
      </p:sp>
      <p:pic>
        <p:nvPicPr>
          <p:cNvPr descr="Graphical user interface, website&#10;&#10;Description automatically generated" id="170" name="Google Shape;170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1560" y="739707"/>
            <a:ext cx="8136731" cy="5193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-6" y="-27384"/>
            <a:ext cx="9144006" cy="1458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431032"/>
            <a:ext cx="9142526" cy="545435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3"/>
          <p:cNvSpPr txBox="1"/>
          <p:nvPr>
            <p:ph idx="4294967295" type="title"/>
          </p:nvPr>
        </p:nvSpPr>
        <p:spPr>
          <a:xfrm>
            <a:off x="1474" y="332656"/>
            <a:ext cx="9142526" cy="5890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8" name="Google Shape;178;p13"/>
          <p:cNvSpPr txBox="1"/>
          <p:nvPr/>
        </p:nvSpPr>
        <p:spPr>
          <a:xfrm>
            <a:off x="395536" y="6214031"/>
            <a:ext cx="705678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https://ec.europa.eu/info/sites/info/files/styleguide_english_dgt_en.pdf</a:t>
            </a:r>
            <a:endParaRPr/>
          </a:p>
        </p:txBody>
      </p:sp>
      <p:pic>
        <p:nvPicPr>
          <p:cNvPr descr="Graphical user interface, text, application, Teams&#10;&#10;Description automatically generated" id="179" name="Google Shape;179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18513" y="931029"/>
            <a:ext cx="5905500" cy="469392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80728"/>
            <a:ext cx="9142526" cy="5904656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4"/>
          <p:cNvSpPr txBox="1"/>
          <p:nvPr>
            <p:ph idx="4294967295" type="subTitle"/>
          </p:nvPr>
        </p:nvSpPr>
        <p:spPr>
          <a:xfrm>
            <a:off x="1043608" y="1219201"/>
            <a:ext cx="8098918" cy="441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now?</a:t>
            </a:r>
            <a:endParaRPr/>
          </a:p>
          <a:p>
            <a:pPr indent="0" lvl="0" marL="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 outlet identified</a:t>
            </a:r>
            <a:endParaRPr/>
          </a:p>
        </p:txBody>
      </p:sp>
      <p:pic>
        <p:nvPicPr>
          <p:cNvPr id="186" name="Google Shape;18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-6" y="-27384"/>
            <a:ext cx="9144006" cy="12465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eckbox Checked" id="187" name="Google Shape;187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1263" y="2276872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80728"/>
            <a:ext cx="9142526" cy="5904656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5"/>
          <p:cNvSpPr txBox="1"/>
          <p:nvPr>
            <p:ph idx="4294967295" type="subTitle"/>
          </p:nvPr>
        </p:nvSpPr>
        <p:spPr>
          <a:xfrm>
            <a:off x="1043608" y="1219201"/>
            <a:ext cx="8098918" cy="441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now?</a:t>
            </a:r>
            <a:endParaRPr/>
          </a:p>
          <a:p>
            <a:pPr indent="0" lvl="0" marL="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 outlet identified</a:t>
            </a:r>
            <a:endParaRPr/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Style book</a:t>
            </a:r>
            <a:endParaRPr/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-6" y="-27384"/>
            <a:ext cx="9144006" cy="12465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eckbox Checked" id="195" name="Google Shape;195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1263" y="2276872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eckbox Checked" id="196" name="Google Shape;196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77859" y="2852936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80728"/>
            <a:ext cx="9142526" cy="5904656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6"/>
          <p:cNvSpPr txBox="1"/>
          <p:nvPr>
            <p:ph idx="4294967295" type="subTitle"/>
          </p:nvPr>
        </p:nvSpPr>
        <p:spPr>
          <a:xfrm>
            <a:off x="1043608" y="1219201"/>
            <a:ext cx="8098918" cy="441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now?</a:t>
            </a:r>
            <a:endParaRPr/>
          </a:p>
          <a:p>
            <a:pPr indent="0" lvl="0" marL="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 outlet identified</a:t>
            </a:r>
            <a:endParaRPr/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Style book</a:t>
            </a:r>
            <a:endParaRPr/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similar recent stories</a:t>
            </a:r>
            <a:endParaRPr/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-6" y="-27384"/>
            <a:ext cx="9144006" cy="12465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eckbox Checked" id="204" name="Google Shape;204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1263" y="2276872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eckbox Checked" id="205" name="Google Shape;205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77859" y="2852936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eckbox Checked" id="206" name="Google Shape;206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37343" y="3347483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80728"/>
            <a:ext cx="9142526" cy="5904656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7"/>
          <p:cNvSpPr txBox="1"/>
          <p:nvPr>
            <p:ph idx="4294967295" type="subTitle"/>
          </p:nvPr>
        </p:nvSpPr>
        <p:spPr>
          <a:xfrm>
            <a:off x="1043608" y="1219201"/>
            <a:ext cx="8098918" cy="441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now?</a:t>
            </a:r>
            <a:endParaRPr/>
          </a:p>
          <a:p>
            <a:pPr indent="0" lvl="0" marL="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 outlet identified</a:t>
            </a:r>
            <a:endParaRPr/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Style book</a:t>
            </a:r>
            <a:endParaRPr/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similar recent stories</a:t>
            </a:r>
            <a:endParaRPr/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editor’s question: WHY NOW?  </a:t>
            </a:r>
            <a:endParaRPr/>
          </a:p>
        </p:txBody>
      </p:sp>
      <p:pic>
        <p:nvPicPr>
          <p:cNvPr id="213" name="Google Shape;21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-6" y="-27384"/>
            <a:ext cx="9144006" cy="12465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eckbox Checked" id="214" name="Google Shape;214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1263" y="2276872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eckbox Checked" id="215" name="Google Shape;215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77859" y="2852936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eckbox Checked" id="216" name="Google Shape;216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37343" y="3347483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80728"/>
            <a:ext cx="9142526" cy="5904656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8"/>
          <p:cNvSpPr txBox="1"/>
          <p:nvPr>
            <p:ph idx="4294967295" type="subTitle"/>
          </p:nvPr>
        </p:nvSpPr>
        <p:spPr>
          <a:xfrm>
            <a:off x="1043608" y="1219201"/>
            <a:ext cx="8098918" cy="441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timely</a:t>
            </a:r>
            <a:endParaRPr/>
          </a:p>
          <a:p>
            <a:pPr indent="0" lvl="0" marL="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Stay alert – anniversaries and commemorations.</a:t>
            </a:r>
            <a:endParaRPr/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everything – not just the news.</a:t>
            </a:r>
            <a:endParaRPr/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interested in everything.</a:t>
            </a:r>
            <a:endParaRPr/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for the ‘hook’ for your story.</a:t>
            </a:r>
            <a:endParaRPr/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now? Why now? Why now?</a:t>
            </a:r>
            <a:endParaRPr/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Google Shape;22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-6" y="-27384"/>
            <a:ext cx="9144006" cy="1246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-6" y="-27384"/>
            <a:ext cx="9144006" cy="1458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431032"/>
            <a:ext cx="9142526" cy="5454351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9"/>
          <p:cNvSpPr txBox="1"/>
          <p:nvPr>
            <p:ph idx="4294967295" type="title"/>
          </p:nvPr>
        </p:nvSpPr>
        <p:spPr>
          <a:xfrm>
            <a:off x="1474" y="332656"/>
            <a:ext cx="9142526" cy="5890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A screenshot of a newspaper&#10;&#10;Description automatically generated" id="231" name="Google Shape;231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1600" y="188640"/>
            <a:ext cx="7080885" cy="589407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9"/>
          <p:cNvSpPr txBox="1"/>
          <p:nvPr/>
        </p:nvSpPr>
        <p:spPr>
          <a:xfrm>
            <a:off x="971600" y="6223322"/>
            <a:ext cx="40324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Lancet, 26 September 2020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80728"/>
            <a:ext cx="9142526" cy="5904656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/>
          <p:nvPr>
            <p:ph idx="4294967295" type="subTitle"/>
          </p:nvPr>
        </p:nvSpPr>
        <p:spPr>
          <a:xfrm>
            <a:off x="1043608" y="1219201"/>
            <a:ext cx="8098918" cy="441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Overview</a:t>
            </a:r>
            <a:endParaRPr/>
          </a:p>
          <a:p>
            <a:pPr indent="0" lvl="0" marL="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 the market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-6" y="-27384"/>
            <a:ext cx="9144006" cy="1246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-6" y="-27384"/>
            <a:ext cx="9144006" cy="1458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431032"/>
            <a:ext cx="9142526" cy="5454351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0"/>
          <p:cNvSpPr txBox="1"/>
          <p:nvPr>
            <p:ph idx="4294967295" type="title"/>
          </p:nvPr>
        </p:nvSpPr>
        <p:spPr>
          <a:xfrm>
            <a:off x="1474" y="332656"/>
            <a:ext cx="9142526" cy="5890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Graphical user interface, text, application, email&#10;&#10;Description automatically generated" id="240" name="Google Shape;240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1925" y="1390650"/>
            <a:ext cx="8820150" cy="407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-6" y="-27384"/>
            <a:ext cx="9144006" cy="1458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431032"/>
            <a:ext cx="9142526" cy="545435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1"/>
          <p:cNvSpPr txBox="1"/>
          <p:nvPr>
            <p:ph idx="4294967295" type="title"/>
          </p:nvPr>
        </p:nvSpPr>
        <p:spPr>
          <a:xfrm>
            <a:off x="1474" y="332656"/>
            <a:ext cx="9142526" cy="5890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Graphical user interface, website&#10;&#10;Description automatically generated" id="248" name="Google Shape;248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19672" y="313723"/>
            <a:ext cx="5669280" cy="6073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80728"/>
            <a:ext cx="9142526" cy="5904656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2"/>
          <p:cNvSpPr txBox="1"/>
          <p:nvPr>
            <p:ph idx="4294967295" type="subTitle"/>
          </p:nvPr>
        </p:nvSpPr>
        <p:spPr>
          <a:xfrm>
            <a:off x="1043608" y="1219201"/>
            <a:ext cx="8098918" cy="441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Procrastinate tomorrow!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News and news people move fast.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not sit on your hands and wait.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Believe in your story.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Believe in yourself.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it’s a good story, someone else is on it.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[Lancet 26 Sept &gt;&gt;&gt; Financial Times 9 October.]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5" name="Google Shape;255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-6" y="-27384"/>
            <a:ext cx="9144006" cy="1246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80728"/>
            <a:ext cx="9142526" cy="5904656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3"/>
          <p:cNvSpPr txBox="1"/>
          <p:nvPr>
            <p:ph idx="4294967295" type="subTitle"/>
          </p:nvPr>
        </p:nvSpPr>
        <p:spPr>
          <a:xfrm>
            <a:off x="1043608" y="1219201"/>
            <a:ext cx="8098918" cy="441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Spot the similarity!</a:t>
            </a:r>
            <a:endParaRPr/>
          </a:p>
          <a:p>
            <a:pPr indent="0" lvl="0" marL="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introductions to three newspaper feature</a:t>
            </a:r>
            <a:endParaRPr/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articles follow…</a:t>
            </a:r>
            <a:endParaRPr/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they all have in common?</a:t>
            </a:r>
            <a:endParaRPr/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only need read the first paragraph!</a:t>
            </a:r>
            <a:endParaRPr/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2" name="Google Shape;262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-6" y="-27384"/>
            <a:ext cx="9144006" cy="1246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-6" y="-27384"/>
            <a:ext cx="9144006" cy="1458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431032"/>
            <a:ext cx="9142526" cy="5454351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4"/>
          <p:cNvSpPr txBox="1"/>
          <p:nvPr>
            <p:ph idx="4294967295" type="title"/>
          </p:nvPr>
        </p:nvSpPr>
        <p:spPr>
          <a:xfrm>
            <a:off x="1474" y="332656"/>
            <a:ext cx="9142526" cy="5890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Text&#10;&#10;Description automatically generated" id="270" name="Google Shape;270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876405"/>
            <a:ext cx="9144000" cy="5105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-6" y="-27384"/>
            <a:ext cx="9144006" cy="1458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431032"/>
            <a:ext cx="9142526" cy="5454351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5"/>
          <p:cNvSpPr txBox="1"/>
          <p:nvPr>
            <p:ph idx="4294967295" type="title"/>
          </p:nvPr>
        </p:nvSpPr>
        <p:spPr>
          <a:xfrm>
            <a:off x="1474" y="332656"/>
            <a:ext cx="9142526" cy="5890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A screenshot of a newspaper&#10;&#10;Description automatically generated" id="278" name="Google Shape;278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874181"/>
            <a:ext cx="9144000" cy="5109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-6" y="-27384"/>
            <a:ext cx="9144006" cy="1458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431032"/>
            <a:ext cx="9142526" cy="5454351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6"/>
          <p:cNvSpPr txBox="1"/>
          <p:nvPr>
            <p:ph idx="4294967295" type="title"/>
          </p:nvPr>
        </p:nvSpPr>
        <p:spPr>
          <a:xfrm>
            <a:off x="1474" y="332656"/>
            <a:ext cx="9142526" cy="5890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Graphical user interface, text, application&#10;&#10;Description automatically generated" id="286" name="Google Shape;286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1049226"/>
            <a:ext cx="9144000" cy="4759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80728"/>
            <a:ext cx="9142526" cy="5904656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7"/>
          <p:cNvSpPr txBox="1"/>
          <p:nvPr>
            <p:ph idx="4294967295" type="subTitle"/>
          </p:nvPr>
        </p:nvSpPr>
        <p:spPr>
          <a:xfrm>
            <a:off x="1043608" y="1219201"/>
            <a:ext cx="8098918" cy="441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ANSWER:</a:t>
            </a:r>
            <a:endParaRPr/>
          </a:p>
          <a:p>
            <a:pPr indent="0" lvl="0" marL="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Humans with names</a:t>
            </a:r>
            <a:endParaRPr/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People are interested in people…</a:t>
            </a:r>
            <a:endParaRPr/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People are interested in stories…</a:t>
            </a:r>
            <a:endParaRPr/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Personalise your story…</a:t>
            </a:r>
            <a:endParaRPr/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it real.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Google Shape;293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-6" y="-27384"/>
            <a:ext cx="9144006" cy="1246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80728"/>
            <a:ext cx="9142526" cy="5904656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28"/>
          <p:cNvSpPr txBox="1"/>
          <p:nvPr>
            <p:ph idx="4294967295" type="subTitle"/>
          </p:nvPr>
        </p:nvSpPr>
        <p:spPr>
          <a:xfrm>
            <a:off x="1043608" y="1219201"/>
            <a:ext cx="8098918" cy="441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Spot the similarity!</a:t>
            </a:r>
            <a:endParaRPr/>
          </a:p>
          <a:p>
            <a:pPr indent="0" lvl="0" marL="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same three newspaper feature articles</a:t>
            </a:r>
            <a:endParaRPr/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continue…</a:t>
            </a:r>
            <a:endParaRPr/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</a:t>
            </a:r>
            <a:r>
              <a:rPr b="0" i="0" lang="en-GB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</a:t>
            </a: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things do they all have in common?</a:t>
            </a:r>
            <a:endParaRPr/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Again, it’s easy! </a:t>
            </a:r>
            <a:endParaRPr/>
          </a:p>
        </p:txBody>
      </p:sp>
      <p:pic>
        <p:nvPicPr>
          <p:cNvPr id="300" name="Google Shape;300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-6" y="-27384"/>
            <a:ext cx="9144006" cy="1246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-6" y="-27384"/>
            <a:ext cx="9144006" cy="1458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431032"/>
            <a:ext cx="9142526" cy="5454351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29"/>
          <p:cNvSpPr txBox="1"/>
          <p:nvPr>
            <p:ph idx="4294967295" type="title"/>
          </p:nvPr>
        </p:nvSpPr>
        <p:spPr>
          <a:xfrm>
            <a:off x="1474" y="332656"/>
            <a:ext cx="9142526" cy="5890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Text, letter&#10;&#10;Description automatically generated" id="308" name="Google Shape;308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1082235"/>
            <a:ext cx="9144000" cy="4693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80728"/>
            <a:ext cx="9142526" cy="5904656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/>
          <p:nvPr>
            <p:ph idx="4294967295" type="subTitle"/>
          </p:nvPr>
        </p:nvSpPr>
        <p:spPr>
          <a:xfrm>
            <a:off x="1043608" y="1219201"/>
            <a:ext cx="8098918" cy="441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Overview</a:t>
            </a:r>
            <a:endParaRPr/>
          </a:p>
          <a:p>
            <a:pPr indent="0" lvl="0" marL="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 the market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professional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-6" y="-27384"/>
            <a:ext cx="9144006" cy="1246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-6" y="-27384"/>
            <a:ext cx="9144006" cy="1458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431032"/>
            <a:ext cx="9142526" cy="5454351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30"/>
          <p:cNvSpPr txBox="1"/>
          <p:nvPr>
            <p:ph idx="4294967295" type="title"/>
          </p:nvPr>
        </p:nvSpPr>
        <p:spPr>
          <a:xfrm>
            <a:off x="1474" y="332656"/>
            <a:ext cx="9142526" cy="5890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Text, letter&#10;&#10;Description automatically generated" id="316" name="Google Shape;316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1451578"/>
            <a:ext cx="9144000" cy="3954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-6" y="-27384"/>
            <a:ext cx="9144006" cy="1458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431032"/>
            <a:ext cx="9142526" cy="5454351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1"/>
          <p:cNvSpPr txBox="1"/>
          <p:nvPr>
            <p:ph idx="4294967295" type="title"/>
          </p:nvPr>
        </p:nvSpPr>
        <p:spPr>
          <a:xfrm>
            <a:off x="1474" y="332656"/>
            <a:ext cx="9142526" cy="5890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Text, letter&#10;&#10;Description automatically generated" id="324" name="Google Shape;324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1304804"/>
            <a:ext cx="9144000" cy="4248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80728"/>
            <a:ext cx="9142526" cy="5904656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2"/>
          <p:cNvSpPr txBox="1"/>
          <p:nvPr>
            <p:ph idx="4294967295" type="subTitle"/>
          </p:nvPr>
        </p:nvSpPr>
        <p:spPr>
          <a:xfrm>
            <a:off x="1043608" y="1219201"/>
            <a:ext cx="8098918" cy="441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ANSWERS:</a:t>
            </a:r>
            <a:endParaRPr/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– </a:t>
            </a:r>
            <a:r>
              <a:rPr b="1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Details</a:t>
            </a: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make it </a:t>
            </a:r>
            <a:r>
              <a:rPr b="0" i="0" lang="en-GB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</a:t>
            </a: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add authenticity.</a:t>
            </a:r>
            <a:endParaRPr/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– </a:t>
            </a:r>
            <a:r>
              <a:rPr b="1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Quotes</a:t>
            </a: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add </a:t>
            </a:r>
            <a:r>
              <a:rPr b="0" i="0" lang="en-GB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life</a:t>
            </a: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authenticity.</a:t>
            </a:r>
            <a:endParaRPr/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It’s hard work: the details and quotes must</a:t>
            </a:r>
            <a:endParaRPr/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</a:t>
            </a:r>
            <a:r>
              <a:rPr b="0" i="0" lang="en-GB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accurate</a:t>
            </a: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1" name="Google Shape;331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-6" y="-27384"/>
            <a:ext cx="9144006" cy="1246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80728"/>
            <a:ext cx="9142526" cy="5904656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33"/>
          <p:cNvSpPr txBox="1"/>
          <p:nvPr>
            <p:ph idx="4294967295" type="subTitle"/>
          </p:nvPr>
        </p:nvSpPr>
        <p:spPr>
          <a:xfrm>
            <a:off x="1043608" y="1219201"/>
            <a:ext cx="8098918" cy="4874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Spot the similarity!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same three newspaper feature articles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continue…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they all have in common?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might be more difficult,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there’s a clue! </a:t>
            </a:r>
            <a:endParaRPr/>
          </a:p>
        </p:txBody>
      </p:sp>
      <p:pic>
        <p:nvPicPr>
          <p:cNvPr id="338" name="Google Shape;338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-6" y="-27384"/>
            <a:ext cx="9144006" cy="1246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-6" y="-27384"/>
            <a:ext cx="9144006" cy="1458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431032"/>
            <a:ext cx="9142526" cy="5454351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34"/>
          <p:cNvSpPr txBox="1"/>
          <p:nvPr>
            <p:ph idx="4294967295" type="title"/>
          </p:nvPr>
        </p:nvSpPr>
        <p:spPr>
          <a:xfrm>
            <a:off x="1474" y="332656"/>
            <a:ext cx="9142526" cy="5890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Text, letter&#10;&#10;Description automatically generated" id="346" name="Google Shape;346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1829213"/>
            <a:ext cx="9144000" cy="3199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-6" y="-27384"/>
            <a:ext cx="9144006" cy="1458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431032"/>
            <a:ext cx="9142526" cy="5454351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35"/>
          <p:cNvSpPr txBox="1"/>
          <p:nvPr>
            <p:ph idx="4294967295" type="title"/>
          </p:nvPr>
        </p:nvSpPr>
        <p:spPr>
          <a:xfrm>
            <a:off x="1474" y="332656"/>
            <a:ext cx="9142526" cy="5890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Text&#10;&#10;Description automatically generated" id="354" name="Google Shape;354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1092480"/>
            <a:ext cx="9144000" cy="4673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-6" y="-27384"/>
            <a:ext cx="9144006" cy="1458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431032"/>
            <a:ext cx="9142526" cy="5454351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36"/>
          <p:cNvSpPr txBox="1"/>
          <p:nvPr>
            <p:ph idx="4294967295" type="title"/>
          </p:nvPr>
        </p:nvSpPr>
        <p:spPr>
          <a:xfrm>
            <a:off x="1474" y="332656"/>
            <a:ext cx="9142526" cy="5890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Graphical user interface, text, application, letter, email&#10;&#10;Description automatically generated" id="362" name="Google Shape;362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1878238"/>
            <a:ext cx="9144000" cy="3101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80728"/>
            <a:ext cx="9142526" cy="5904656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37"/>
          <p:cNvSpPr txBox="1"/>
          <p:nvPr>
            <p:ph idx="4294967295" type="subTitle"/>
          </p:nvPr>
        </p:nvSpPr>
        <p:spPr>
          <a:xfrm>
            <a:off x="1043608" y="1219201"/>
            <a:ext cx="8098918" cy="441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ANSWER:</a:t>
            </a:r>
            <a:endParaRPr/>
          </a:p>
          <a:p>
            <a:pPr indent="0" lvl="0" marL="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It’s the </a:t>
            </a:r>
            <a:r>
              <a:rPr b="1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</a:t>
            </a: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the article.</a:t>
            </a:r>
            <a:endParaRPr/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Always think: beginning, middle, end.</a:t>
            </a:r>
            <a:endParaRPr/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need not be a ‘conclusion’.</a:t>
            </a:r>
            <a:endParaRPr/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a satisfying ‘rounding off’.</a:t>
            </a:r>
            <a:endParaRPr/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9" name="Google Shape;369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-6" y="-27384"/>
            <a:ext cx="9144006" cy="1246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80728"/>
            <a:ext cx="9142526" cy="5904656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38"/>
          <p:cNvSpPr txBox="1"/>
          <p:nvPr>
            <p:ph idx="4294967295" type="subTitle"/>
          </p:nvPr>
        </p:nvSpPr>
        <p:spPr>
          <a:xfrm>
            <a:off x="1043608" y="1219201"/>
            <a:ext cx="8098918" cy="441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Summary</a:t>
            </a:r>
            <a:endParaRPr/>
          </a:p>
          <a:p>
            <a:pPr indent="0" lvl="0" marL="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 the ‘marketplace’.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6" name="Google Shape;376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-6" y="-27384"/>
            <a:ext cx="9144006" cy="1246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80728"/>
            <a:ext cx="9142526" cy="5904656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39"/>
          <p:cNvSpPr txBox="1"/>
          <p:nvPr>
            <p:ph idx="4294967295" type="subTitle"/>
          </p:nvPr>
        </p:nvSpPr>
        <p:spPr>
          <a:xfrm>
            <a:off x="1043608" y="1219201"/>
            <a:ext cx="8098918" cy="441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Summary</a:t>
            </a:r>
            <a:endParaRPr/>
          </a:p>
          <a:p>
            <a:pPr indent="0" lvl="0" marL="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 the ‘marketplace’.</a:t>
            </a:r>
            <a:endParaRPr/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professional, be detailed, be accurate.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3" name="Google Shape;383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-6" y="-27384"/>
            <a:ext cx="9144006" cy="1246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80728"/>
            <a:ext cx="9142526" cy="590465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4"/>
          <p:cNvSpPr txBox="1"/>
          <p:nvPr>
            <p:ph idx="4294967295" type="subTitle"/>
          </p:nvPr>
        </p:nvSpPr>
        <p:spPr>
          <a:xfrm>
            <a:off x="1043608" y="1219201"/>
            <a:ext cx="8098918" cy="441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Overview</a:t>
            </a:r>
            <a:endParaRPr/>
          </a:p>
          <a:p>
            <a:pPr indent="0" lvl="0" marL="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 the market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professional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 the timing right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-6" y="-27384"/>
            <a:ext cx="9144006" cy="1246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80728"/>
            <a:ext cx="9142526" cy="5904656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40"/>
          <p:cNvSpPr txBox="1"/>
          <p:nvPr>
            <p:ph idx="4294967295" type="subTitle"/>
          </p:nvPr>
        </p:nvSpPr>
        <p:spPr>
          <a:xfrm>
            <a:off x="1043608" y="1219201"/>
            <a:ext cx="8098918" cy="441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Summary</a:t>
            </a:r>
            <a:endParaRPr/>
          </a:p>
          <a:p>
            <a:pPr indent="0" lvl="0" marL="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 the ‘marketplace’.</a:t>
            </a:r>
            <a:endParaRPr/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professional, be detailed, be accurate.</a:t>
            </a:r>
            <a:endParaRPr/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 long-term relationships.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0" name="Google Shape;390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-6" y="-27384"/>
            <a:ext cx="9144006" cy="1246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Google Shape;395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80728"/>
            <a:ext cx="9142526" cy="5904656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41"/>
          <p:cNvSpPr txBox="1"/>
          <p:nvPr>
            <p:ph idx="4294967295" type="subTitle"/>
          </p:nvPr>
        </p:nvSpPr>
        <p:spPr>
          <a:xfrm>
            <a:off x="1043608" y="1219201"/>
            <a:ext cx="8098918" cy="441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Summary</a:t>
            </a:r>
            <a:endParaRPr/>
          </a:p>
          <a:p>
            <a:pPr indent="0" lvl="0" marL="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 the ‘marketplace’.</a:t>
            </a:r>
            <a:endParaRPr/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professional, be detailed, be accurate.</a:t>
            </a:r>
            <a:endParaRPr/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 long-term relationships.</a:t>
            </a:r>
            <a:endParaRPr/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now? Why now? Why now? 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7" name="Google Shape;397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-6" y="-27384"/>
            <a:ext cx="9144006" cy="1246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80728"/>
            <a:ext cx="9142526" cy="5904656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42"/>
          <p:cNvSpPr txBox="1"/>
          <p:nvPr>
            <p:ph idx="4294967295" type="subTitle"/>
          </p:nvPr>
        </p:nvSpPr>
        <p:spPr>
          <a:xfrm>
            <a:off x="1043608" y="1219201"/>
            <a:ext cx="8098918" cy="441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Summary</a:t>
            </a:r>
            <a:endParaRPr/>
          </a:p>
          <a:p>
            <a:pPr indent="0" lvl="0" marL="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 the ‘marketplace’.</a:t>
            </a:r>
            <a:endParaRPr/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professional, be detailed, be accurate.</a:t>
            </a:r>
            <a:endParaRPr/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 long-term relationships.</a:t>
            </a:r>
            <a:endParaRPr/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now? Why now? Why now? </a:t>
            </a:r>
            <a:endParaRPr/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Think: beginning – middle – end.</a:t>
            </a:r>
            <a:endParaRPr/>
          </a:p>
        </p:txBody>
      </p:sp>
      <p:pic>
        <p:nvPicPr>
          <p:cNvPr id="404" name="Google Shape;404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-6" y="-27384"/>
            <a:ext cx="9144006" cy="1246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Google Shape;409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80728"/>
            <a:ext cx="9142526" cy="5904656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43"/>
          <p:cNvSpPr txBox="1"/>
          <p:nvPr>
            <p:ph idx="4294967295" type="subTitle"/>
          </p:nvPr>
        </p:nvSpPr>
        <p:spPr>
          <a:xfrm>
            <a:off x="1043608" y="1219201"/>
            <a:ext cx="8098918" cy="441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Summary</a:t>
            </a:r>
            <a:endParaRPr/>
          </a:p>
          <a:p>
            <a:pPr indent="0" lvl="0" marL="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 the ‘marketplace’.</a:t>
            </a:r>
            <a:endParaRPr/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professional, be detailed, be accurate.</a:t>
            </a:r>
            <a:endParaRPr/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 long-term relationships.</a:t>
            </a:r>
            <a:endParaRPr/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now? Why now? Why now? </a:t>
            </a:r>
            <a:endParaRPr/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Think: beginning – middle – end.</a:t>
            </a:r>
            <a:endParaRPr/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Tell moving human stories.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1" name="Google Shape;411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-6" y="-27384"/>
            <a:ext cx="9144006" cy="1246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80728"/>
            <a:ext cx="9142526" cy="5904656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44"/>
          <p:cNvSpPr txBox="1"/>
          <p:nvPr>
            <p:ph idx="4294967295" type="subTitle"/>
          </p:nvPr>
        </p:nvSpPr>
        <p:spPr>
          <a:xfrm>
            <a:off x="1043608" y="1219201"/>
            <a:ext cx="8098918" cy="441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30"/>
              <a:buFont typeface="Arial"/>
              <a:buNone/>
            </a:pPr>
            <a:r>
              <a:rPr b="0" i="0" lang="en-GB" sz="33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3330"/>
              <a:buFont typeface="Arial"/>
              <a:buNone/>
            </a:pPr>
            <a:r>
              <a:t/>
            </a:r>
            <a:endParaRPr b="0" i="0" sz="333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r>
              <a:rPr b="1" i="0" lang="en-GB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 VERY MUCH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r>
              <a:t/>
            </a:r>
            <a:endParaRPr b="0" i="0" sz="259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r>
              <a:rPr b="0" i="0" lang="en-GB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“The great enemy of clear language is insincerity.”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r>
              <a:t/>
            </a:r>
            <a:endParaRPr b="0" i="0" sz="259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None/>
            </a:pPr>
            <a:r>
              <a:rPr b="0" i="0" lang="en-GB" sz="1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George Orwell, Politics and the English Language (1946)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None/>
            </a:pPr>
            <a:r>
              <a:t/>
            </a:r>
            <a:endParaRPr b="0" i="0" sz="18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None/>
            </a:pPr>
            <a:r>
              <a:t/>
            </a:r>
            <a:endParaRPr b="0" i="0" sz="18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r>
              <a:rPr b="0" i="0" lang="en-GB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www.paulforster.com</a:t>
            </a:r>
            <a:endParaRPr b="0" i="0" sz="259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8" name="Google Shape;418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-6" y="-27384"/>
            <a:ext cx="9144006" cy="1246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80728"/>
            <a:ext cx="9142526" cy="590465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5"/>
          <p:cNvSpPr txBox="1"/>
          <p:nvPr>
            <p:ph idx="4294967295" type="subTitle"/>
          </p:nvPr>
        </p:nvSpPr>
        <p:spPr>
          <a:xfrm>
            <a:off x="1043608" y="1219201"/>
            <a:ext cx="8098918" cy="441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Overview</a:t>
            </a:r>
            <a:endParaRPr/>
          </a:p>
          <a:p>
            <a:pPr indent="0" lvl="0" marL="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 the market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professional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 the timing right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Spot the similarity (1, 2 &amp; 3)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-6" y="-27384"/>
            <a:ext cx="9144006" cy="1246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80728"/>
            <a:ext cx="9142526" cy="590465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6"/>
          <p:cNvSpPr txBox="1"/>
          <p:nvPr>
            <p:ph idx="4294967295" type="subTitle"/>
          </p:nvPr>
        </p:nvSpPr>
        <p:spPr>
          <a:xfrm>
            <a:off x="1043608" y="1219201"/>
            <a:ext cx="8098918" cy="441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Overview</a:t>
            </a:r>
            <a:endParaRPr/>
          </a:p>
          <a:p>
            <a:pPr indent="0" lvl="0" marL="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 the market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professional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 the timing right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Spot the similarity (1, 2 &amp; 3)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Summary</a:t>
            </a:r>
            <a:endParaRPr/>
          </a:p>
        </p:txBody>
      </p:sp>
      <p:pic>
        <p:nvPicPr>
          <p:cNvPr id="122" name="Google Shape;12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-6" y="-27384"/>
            <a:ext cx="9144006" cy="1246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80728"/>
            <a:ext cx="9142526" cy="590465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7"/>
          <p:cNvSpPr txBox="1"/>
          <p:nvPr>
            <p:ph idx="4294967295" type="subTitle"/>
          </p:nvPr>
        </p:nvSpPr>
        <p:spPr>
          <a:xfrm>
            <a:off x="1043608" y="1219201"/>
            <a:ext cx="8098918" cy="441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Overview</a:t>
            </a:r>
            <a:endParaRPr/>
          </a:p>
          <a:p>
            <a:pPr indent="0" lvl="0" marL="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 the market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professional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 the timing right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Spot the similarity (1, 2 &amp; 3)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Summary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-6" y="-27384"/>
            <a:ext cx="9144006" cy="1246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80728"/>
            <a:ext cx="9142526" cy="5904656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8"/>
          <p:cNvSpPr txBox="1"/>
          <p:nvPr>
            <p:ph idx="4294967295" type="subTitle"/>
          </p:nvPr>
        </p:nvSpPr>
        <p:spPr>
          <a:xfrm>
            <a:off x="1043608" y="1219201"/>
            <a:ext cx="8098918" cy="441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 the media outlets</a:t>
            </a:r>
            <a:endParaRPr/>
          </a:p>
          <a:p>
            <a:pPr indent="0" lvl="0" marL="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Read, research and review them.</a:t>
            </a:r>
            <a:endParaRPr/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interests the publication?</a:t>
            </a:r>
            <a:endParaRPr/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there sections (e.g. News, OpEd, Features,</a:t>
            </a:r>
            <a:endParaRPr/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Sport) to aim for?</a:t>
            </a:r>
            <a:endParaRPr/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they covered your story already?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-6" y="-27384"/>
            <a:ext cx="9144006" cy="1246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-6" y="-27384"/>
            <a:ext cx="9144006" cy="1458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431032"/>
            <a:ext cx="9142526" cy="545435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9"/>
          <p:cNvSpPr txBox="1"/>
          <p:nvPr>
            <p:ph idx="4294967295" type="title"/>
          </p:nvPr>
        </p:nvSpPr>
        <p:spPr>
          <a:xfrm>
            <a:off x="1474" y="332656"/>
            <a:ext cx="9142526" cy="54543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Many booth in a newspaper&#10;&#10;Description automatically generated" id="144" name="Google Shape;144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1600" y="957262"/>
            <a:ext cx="7418070" cy="494347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9"/>
          <p:cNvSpPr txBox="1"/>
          <p:nvPr/>
        </p:nvSpPr>
        <p:spPr>
          <a:xfrm>
            <a:off x="971600" y="6223322"/>
            <a:ext cx="36724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olden days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2020-01-27T06:26:02Z</dcterms:created>
  <dc:creator>ZAHRA-ARIDATI Indira (EEAS-JAKARTA-EXT)</dc:creator>
</cp:coreProperties>
</file>